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7" r:id="rId2"/>
    <p:sldId id="256" r:id="rId3"/>
    <p:sldId id="258" r:id="rId4"/>
    <p:sldId id="279" r:id="rId5"/>
    <p:sldId id="263" r:id="rId6"/>
    <p:sldId id="264" r:id="rId7"/>
    <p:sldId id="266" r:id="rId8"/>
    <p:sldId id="267" r:id="rId9"/>
    <p:sldId id="265" r:id="rId10"/>
    <p:sldId id="268" r:id="rId11"/>
    <p:sldId id="269" r:id="rId12"/>
    <p:sldId id="270" r:id="rId13"/>
    <p:sldId id="272" r:id="rId14"/>
    <p:sldId id="271" r:id="rId15"/>
    <p:sldId id="273" r:id="rId16"/>
    <p:sldId id="281" r:id="rId17"/>
    <p:sldId id="274" r:id="rId18"/>
    <p:sldId id="275" r:id="rId19"/>
    <p:sldId id="276" r:id="rId20"/>
    <p:sldId id="277" r:id="rId21"/>
    <p:sldId id="278" r:id="rId22"/>
    <p:sldId id="280" r:id="rId23"/>
    <p:sldId id="26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64A50D-826D-4F4B-8D34-71EF08E256C7}" type="doc">
      <dgm:prSet loTypeId="urn:microsoft.com/office/officeart/2005/8/layout/chevron1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F2171024-6DD0-41F8-9323-590A432AF93B}">
      <dgm:prSet phldrT="[Text]"/>
      <dgm:spPr/>
      <dgm:t>
        <a:bodyPr/>
        <a:lstStyle/>
        <a:p>
          <a:r>
            <a:rPr lang="en-GB" dirty="0" smtClean="0"/>
            <a:t>Collect information</a:t>
          </a:r>
          <a:endParaRPr lang="en-GB" dirty="0"/>
        </a:p>
      </dgm:t>
    </dgm:pt>
    <dgm:pt modelId="{D12BDF27-DF63-4B36-8672-4994A475574B}" type="parTrans" cxnId="{4D6D9FBE-70EF-45E8-A14D-014E9D5AB753}">
      <dgm:prSet/>
      <dgm:spPr/>
      <dgm:t>
        <a:bodyPr/>
        <a:lstStyle/>
        <a:p>
          <a:endParaRPr lang="en-GB"/>
        </a:p>
      </dgm:t>
    </dgm:pt>
    <dgm:pt modelId="{2197E65D-2EEF-4C54-BDBC-F23843D3F713}" type="sibTrans" cxnId="{4D6D9FBE-70EF-45E8-A14D-014E9D5AB753}">
      <dgm:prSet/>
      <dgm:spPr/>
      <dgm:t>
        <a:bodyPr/>
        <a:lstStyle/>
        <a:p>
          <a:endParaRPr lang="en-GB"/>
        </a:p>
      </dgm:t>
    </dgm:pt>
    <dgm:pt modelId="{B8BA0AD0-8CEB-4430-8FC7-E390D418B74A}">
      <dgm:prSet phldrT="[Text]"/>
      <dgm:spPr/>
      <dgm:t>
        <a:bodyPr/>
        <a:lstStyle/>
        <a:p>
          <a:r>
            <a:rPr lang="en-GB" dirty="0" smtClean="0"/>
            <a:t>Work through information</a:t>
          </a:r>
          <a:endParaRPr lang="en-GB" dirty="0"/>
        </a:p>
      </dgm:t>
    </dgm:pt>
    <dgm:pt modelId="{C7819124-7462-4CA6-ADD3-216152EE5EC5}" type="parTrans" cxnId="{F480ABF4-AE69-47EF-A0C5-36774181A5E5}">
      <dgm:prSet/>
      <dgm:spPr/>
      <dgm:t>
        <a:bodyPr/>
        <a:lstStyle/>
        <a:p>
          <a:endParaRPr lang="en-GB"/>
        </a:p>
      </dgm:t>
    </dgm:pt>
    <dgm:pt modelId="{AE030386-4515-4616-B6B4-FFB85702AB0B}" type="sibTrans" cxnId="{F480ABF4-AE69-47EF-A0C5-36774181A5E5}">
      <dgm:prSet/>
      <dgm:spPr/>
      <dgm:t>
        <a:bodyPr/>
        <a:lstStyle/>
        <a:p>
          <a:endParaRPr lang="en-GB"/>
        </a:p>
      </dgm:t>
    </dgm:pt>
    <dgm:pt modelId="{5B643B42-D880-4271-843B-00BE6F1472C2}">
      <dgm:prSet phldrT="[Text]"/>
      <dgm:spPr/>
      <dgm:t>
        <a:bodyPr/>
        <a:lstStyle/>
        <a:p>
          <a:r>
            <a:rPr lang="en-GB" dirty="0" smtClean="0"/>
            <a:t>Consolidate comments</a:t>
          </a:r>
          <a:endParaRPr lang="en-GB" dirty="0"/>
        </a:p>
      </dgm:t>
    </dgm:pt>
    <dgm:pt modelId="{76F97C59-15D0-473E-9604-9CEFA6D2314A}" type="parTrans" cxnId="{71F15143-8783-464E-ADF5-B5E169CFC598}">
      <dgm:prSet/>
      <dgm:spPr/>
      <dgm:t>
        <a:bodyPr/>
        <a:lstStyle/>
        <a:p>
          <a:endParaRPr lang="en-GB"/>
        </a:p>
      </dgm:t>
    </dgm:pt>
    <dgm:pt modelId="{56F96FC0-2987-49D1-AD9D-1B6B65B25EE2}" type="sibTrans" cxnId="{71F15143-8783-464E-ADF5-B5E169CFC598}">
      <dgm:prSet/>
      <dgm:spPr/>
      <dgm:t>
        <a:bodyPr/>
        <a:lstStyle/>
        <a:p>
          <a:endParaRPr lang="en-GB"/>
        </a:p>
      </dgm:t>
    </dgm:pt>
    <dgm:pt modelId="{16386CCD-4C50-442B-B15E-BF6FA949A31A}">
      <dgm:prSet phldrT="[Text]"/>
      <dgm:spPr/>
      <dgm:t>
        <a:bodyPr/>
        <a:lstStyle/>
        <a:p>
          <a:r>
            <a:rPr lang="en-ZA" dirty="0" smtClean="0"/>
            <a:t>Obtain feedback on amendments </a:t>
          </a:r>
          <a:endParaRPr lang="en-GB" dirty="0"/>
        </a:p>
      </dgm:t>
    </dgm:pt>
    <dgm:pt modelId="{BBA30306-5A10-4347-A336-5C49EAB331DE}" type="parTrans" cxnId="{F0E95A0C-30F9-46B0-8649-31B945C77A2A}">
      <dgm:prSet/>
      <dgm:spPr/>
      <dgm:t>
        <a:bodyPr/>
        <a:lstStyle/>
        <a:p>
          <a:endParaRPr lang="en-GB"/>
        </a:p>
      </dgm:t>
    </dgm:pt>
    <dgm:pt modelId="{F7C937D2-5355-4E1E-8613-FE9F269A6945}" type="sibTrans" cxnId="{F0E95A0C-30F9-46B0-8649-31B945C77A2A}">
      <dgm:prSet/>
      <dgm:spPr/>
      <dgm:t>
        <a:bodyPr/>
        <a:lstStyle/>
        <a:p>
          <a:endParaRPr lang="en-GB"/>
        </a:p>
      </dgm:t>
    </dgm:pt>
    <dgm:pt modelId="{735863AF-2975-49BB-8A3D-722DD8A5DE70}">
      <dgm:prSet phldrT="[Text]"/>
      <dgm:spPr/>
      <dgm:t>
        <a:bodyPr/>
        <a:lstStyle/>
        <a:p>
          <a:r>
            <a:rPr lang="en-ZA" dirty="0" smtClean="0"/>
            <a:t>Make a submission to the principal</a:t>
          </a:r>
          <a:endParaRPr lang="en-GB" dirty="0"/>
        </a:p>
      </dgm:t>
    </dgm:pt>
    <dgm:pt modelId="{45375390-CDE8-49F7-845E-2489602CE0C3}" type="parTrans" cxnId="{3A675988-946B-4663-A526-B5D2EC5120CB}">
      <dgm:prSet/>
      <dgm:spPr/>
      <dgm:t>
        <a:bodyPr/>
        <a:lstStyle/>
        <a:p>
          <a:endParaRPr lang="en-GB"/>
        </a:p>
      </dgm:t>
    </dgm:pt>
    <dgm:pt modelId="{8F63B803-B470-4E64-AEC4-3670C788ED1C}" type="sibTrans" cxnId="{3A675988-946B-4663-A526-B5D2EC5120CB}">
      <dgm:prSet/>
      <dgm:spPr/>
      <dgm:t>
        <a:bodyPr/>
        <a:lstStyle/>
        <a:p>
          <a:endParaRPr lang="en-GB"/>
        </a:p>
      </dgm:t>
    </dgm:pt>
    <dgm:pt modelId="{C3937F40-131B-4724-972F-AA3D6CC1AEDA}" type="pres">
      <dgm:prSet presAssocID="{1464A50D-826D-4F4B-8D34-71EF08E256C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C7C8AAF-A99A-45B2-A189-C16AE11BB6C9}" type="pres">
      <dgm:prSet presAssocID="{F2171024-6DD0-41F8-9323-590A432AF93B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89055D9-DAB6-48BA-8671-94E643CD137A}" type="pres">
      <dgm:prSet presAssocID="{2197E65D-2EEF-4C54-BDBC-F23843D3F713}" presName="parTxOnlySpace" presStyleCnt="0"/>
      <dgm:spPr/>
    </dgm:pt>
    <dgm:pt modelId="{0C3F7257-7C42-45E9-AE95-7539EB655D9D}" type="pres">
      <dgm:prSet presAssocID="{5B643B42-D880-4271-843B-00BE6F1472C2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E3B4648-8E41-4F2E-A1FE-6F6EE41B36CE}" type="pres">
      <dgm:prSet presAssocID="{56F96FC0-2987-49D1-AD9D-1B6B65B25EE2}" presName="parTxOnlySpace" presStyleCnt="0"/>
      <dgm:spPr/>
    </dgm:pt>
    <dgm:pt modelId="{3B85BA41-098E-47BE-8D4C-8EEA1FDF9D4F}" type="pres">
      <dgm:prSet presAssocID="{B8BA0AD0-8CEB-4430-8FC7-E390D418B74A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DC0EC1-8CE1-4BA4-9C20-01FCF08E54D8}" type="pres">
      <dgm:prSet presAssocID="{AE030386-4515-4616-B6B4-FFB85702AB0B}" presName="parTxOnlySpace" presStyleCnt="0"/>
      <dgm:spPr/>
    </dgm:pt>
    <dgm:pt modelId="{659FD410-AC55-4C51-944E-CFF0CE01E5B5}" type="pres">
      <dgm:prSet presAssocID="{16386CCD-4C50-442B-B15E-BF6FA949A31A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BAA7F8B-9626-4096-A73B-3114517263D4}" type="pres">
      <dgm:prSet presAssocID="{F7C937D2-5355-4E1E-8613-FE9F269A6945}" presName="parTxOnlySpace" presStyleCnt="0"/>
      <dgm:spPr/>
    </dgm:pt>
    <dgm:pt modelId="{F4D44235-F4DD-4B23-A504-69EE15B30110}" type="pres">
      <dgm:prSet presAssocID="{735863AF-2975-49BB-8A3D-722DD8A5DE70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BECA2C2-9C18-48E6-B0D3-E763DC33D3BB}" type="presOf" srcId="{5B643B42-D880-4271-843B-00BE6F1472C2}" destId="{0C3F7257-7C42-45E9-AE95-7539EB655D9D}" srcOrd="0" destOrd="0" presId="urn:microsoft.com/office/officeart/2005/8/layout/chevron1"/>
    <dgm:cxn modelId="{F0E95A0C-30F9-46B0-8649-31B945C77A2A}" srcId="{1464A50D-826D-4F4B-8D34-71EF08E256C7}" destId="{16386CCD-4C50-442B-B15E-BF6FA949A31A}" srcOrd="3" destOrd="0" parTransId="{BBA30306-5A10-4347-A336-5C49EAB331DE}" sibTransId="{F7C937D2-5355-4E1E-8613-FE9F269A6945}"/>
    <dgm:cxn modelId="{D590C9A1-BD12-4176-AD7C-C99B42F7C320}" type="presOf" srcId="{735863AF-2975-49BB-8A3D-722DD8A5DE70}" destId="{F4D44235-F4DD-4B23-A504-69EE15B30110}" srcOrd="0" destOrd="0" presId="urn:microsoft.com/office/officeart/2005/8/layout/chevron1"/>
    <dgm:cxn modelId="{71F15143-8783-464E-ADF5-B5E169CFC598}" srcId="{1464A50D-826D-4F4B-8D34-71EF08E256C7}" destId="{5B643B42-D880-4271-843B-00BE6F1472C2}" srcOrd="1" destOrd="0" parTransId="{76F97C59-15D0-473E-9604-9CEFA6D2314A}" sibTransId="{56F96FC0-2987-49D1-AD9D-1B6B65B25EE2}"/>
    <dgm:cxn modelId="{F480ABF4-AE69-47EF-A0C5-36774181A5E5}" srcId="{1464A50D-826D-4F4B-8D34-71EF08E256C7}" destId="{B8BA0AD0-8CEB-4430-8FC7-E390D418B74A}" srcOrd="2" destOrd="0" parTransId="{C7819124-7462-4CA6-ADD3-216152EE5EC5}" sibTransId="{AE030386-4515-4616-B6B4-FFB85702AB0B}"/>
    <dgm:cxn modelId="{75C42F55-757A-41A9-8A62-FD5BF8201E7D}" type="presOf" srcId="{1464A50D-826D-4F4B-8D34-71EF08E256C7}" destId="{C3937F40-131B-4724-972F-AA3D6CC1AEDA}" srcOrd="0" destOrd="0" presId="urn:microsoft.com/office/officeart/2005/8/layout/chevron1"/>
    <dgm:cxn modelId="{7435E9A5-0061-408C-9976-825ED08A4116}" type="presOf" srcId="{B8BA0AD0-8CEB-4430-8FC7-E390D418B74A}" destId="{3B85BA41-098E-47BE-8D4C-8EEA1FDF9D4F}" srcOrd="0" destOrd="0" presId="urn:microsoft.com/office/officeart/2005/8/layout/chevron1"/>
    <dgm:cxn modelId="{A2CFD361-374F-4257-8C20-776D3140A77F}" type="presOf" srcId="{F2171024-6DD0-41F8-9323-590A432AF93B}" destId="{4C7C8AAF-A99A-45B2-A189-C16AE11BB6C9}" srcOrd="0" destOrd="0" presId="urn:microsoft.com/office/officeart/2005/8/layout/chevron1"/>
    <dgm:cxn modelId="{1316F7F3-5003-4036-903F-279C6B387C4E}" type="presOf" srcId="{16386CCD-4C50-442B-B15E-BF6FA949A31A}" destId="{659FD410-AC55-4C51-944E-CFF0CE01E5B5}" srcOrd="0" destOrd="0" presId="urn:microsoft.com/office/officeart/2005/8/layout/chevron1"/>
    <dgm:cxn modelId="{3A675988-946B-4663-A526-B5D2EC5120CB}" srcId="{1464A50D-826D-4F4B-8D34-71EF08E256C7}" destId="{735863AF-2975-49BB-8A3D-722DD8A5DE70}" srcOrd="4" destOrd="0" parTransId="{45375390-CDE8-49F7-845E-2489602CE0C3}" sibTransId="{8F63B803-B470-4E64-AEC4-3670C788ED1C}"/>
    <dgm:cxn modelId="{4D6D9FBE-70EF-45E8-A14D-014E9D5AB753}" srcId="{1464A50D-826D-4F4B-8D34-71EF08E256C7}" destId="{F2171024-6DD0-41F8-9323-590A432AF93B}" srcOrd="0" destOrd="0" parTransId="{D12BDF27-DF63-4B36-8672-4994A475574B}" sibTransId="{2197E65D-2EEF-4C54-BDBC-F23843D3F713}"/>
    <dgm:cxn modelId="{1C6EAB25-FD72-4F7B-B7E7-132ACFE783B2}" type="presParOf" srcId="{C3937F40-131B-4724-972F-AA3D6CC1AEDA}" destId="{4C7C8AAF-A99A-45B2-A189-C16AE11BB6C9}" srcOrd="0" destOrd="0" presId="urn:microsoft.com/office/officeart/2005/8/layout/chevron1"/>
    <dgm:cxn modelId="{E9356B14-66BB-4345-8212-53FF8FB5270A}" type="presParOf" srcId="{C3937F40-131B-4724-972F-AA3D6CC1AEDA}" destId="{E89055D9-DAB6-48BA-8671-94E643CD137A}" srcOrd="1" destOrd="0" presId="urn:microsoft.com/office/officeart/2005/8/layout/chevron1"/>
    <dgm:cxn modelId="{3B3898FF-077C-4AB4-B6F8-86AC927510FF}" type="presParOf" srcId="{C3937F40-131B-4724-972F-AA3D6CC1AEDA}" destId="{0C3F7257-7C42-45E9-AE95-7539EB655D9D}" srcOrd="2" destOrd="0" presId="urn:microsoft.com/office/officeart/2005/8/layout/chevron1"/>
    <dgm:cxn modelId="{6D03D071-A8EB-434F-AFCC-455820A2D75C}" type="presParOf" srcId="{C3937F40-131B-4724-972F-AA3D6CC1AEDA}" destId="{2E3B4648-8E41-4F2E-A1FE-6F6EE41B36CE}" srcOrd="3" destOrd="0" presId="urn:microsoft.com/office/officeart/2005/8/layout/chevron1"/>
    <dgm:cxn modelId="{1FE20942-61EF-4826-89B5-56B02EF40299}" type="presParOf" srcId="{C3937F40-131B-4724-972F-AA3D6CC1AEDA}" destId="{3B85BA41-098E-47BE-8D4C-8EEA1FDF9D4F}" srcOrd="4" destOrd="0" presId="urn:microsoft.com/office/officeart/2005/8/layout/chevron1"/>
    <dgm:cxn modelId="{8502713E-A2D6-41E9-BE37-9CFFBBB41F96}" type="presParOf" srcId="{C3937F40-131B-4724-972F-AA3D6CC1AEDA}" destId="{ADDC0EC1-8CE1-4BA4-9C20-01FCF08E54D8}" srcOrd="5" destOrd="0" presId="urn:microsoft.com/office/officeart/2005/8/layout/chevron1"/>
    <dgm:cxn modelId="{20490656-3417-40D5-87C4-17BE12125D8F}" type="presParOf" srcId="{C3937F40-131B-4724-972F-AA3D6CC1AEDA}" destId="{659FD410-AC55-4C51-944E-CFF0CE01E5B5}" srcOrd="6" destOrd="0" presId="urn:microsoft.com/office/officeart/2005/8/layout/chevron1"/>
    <dgm:cxn modelId="{5933BD61-F7B3-407A-985C-B12D7195E9E1}" type="presParOf" srcId="{C3937F40-131B-4724-972F-AA3D6CC1AEDA}" destId="{CBAA7F8B-9626-4096-A73B-3114517263D4}" srcOrd="7" destOrd="0" presId="urn:microsoft.com/office/officeart/2005/8/layout/chevron1"/>
    <dgm:cxn modelId="{8A37F484-4DC3-4DE9-BFF7-85D35F980851}" type="presParOf" srcId="{C3937F40-131B-4724-972F-AA3D6CC1AEDA}" destId="{F4D44235-F4DD-4B23-A504-69EE15B30110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7C8AAF-A99A-45B2-A189-C16AE11BB6C9}">
      <dsp:nvSpPr>
        <dsp:cNvPr id="0" name=""/>
        <dsp:cNvSpPr/>
      </dsp:nvSpPr>
      <dsp:spPr>
        <a:xfrm>
          <a:off x="1812" y="1981701"/>
          <a:ext cx="1612770" cy="645108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Collect information</a:t>
          </a:r>
          <a:endParaRPr lang="en-GB" sz="1200" kern="1200" dirty="0"/>
        </a:p>
      </dsp:txBody>
      <dsp:txXfrm>
        <a:off x="324366" y="1981701"/>
        <a:ext cx="967662" cy="645108"/>
      </dsp:txXfrm>
    </dsp:sp>
    <dsp:sp modelId="{0C3F7257-7C42-45E9-AE95-7539EB655D9D}">
      <dsp:nvSpPr>
        <dsp:cNvPr id="0" name=""/>
        <dsp:cNvSpPr/>
      </dsp:nvSpPr>
      <dsp:spPr>
        <a:xfrm>
          <a:off x="1453305" y="1981701"/>
          <a:ext cx="1612770" cy="645108"/>
        </a:xfrm>
        <a:prstGeom prst="chevron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shade val="51000"/>
                <a:satMod val="130000"/>
              </a:schemeClr>
            </a:gs>
            <a:gs pos="80000">
              <a:schemeClr val="accent3">
                <a:hueOff val="2812566"/>
                <a:satOff val="-4220"/>
                <a:lumOff val="-686"/>
                <a:alphaOff val="0"/>
                <a:shade val="93000"/>
                <a:satMod val="13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Consolidate comments</a:t>
          </a:r>
          <a:endParaRPr lang="en-GB" sz="1200" kern="1200" dirty="0"/>
        </a:p>
      </dsp:txBody>
      <dsp:txXfrm>
        <a:off x="1775859" y="1981701"/>
        <a:ext cx="967662" cy="645108"/>
      </dsp:txXfrm>
    </dsp:sp>
    <dsp:sp modelId="{3B85BA41-098E-47BE-8D4C-8EEA1FDF9D4F}">
      <dsp:nvSpPr>
        <dsp:cNvPr id="0" name=""/>
        <dsp:cNvSpPr/>
      </dsp:nvSpPr>
      <dsp:spPr>
        <a:xfrm>
          <a:off x="2904798" y="1981701"/>
          <a:ext cx="1612770" cy="645108"/>
        </a:xfrm>
        <a:prstGeom prst="chevron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Work through information</a:t>
          </a:r>
          <a:endParaRPr lang="en-GB" sz="1200" kern="1200" dirty="0"/>
        </a:p>
      </dsp:txBody>
      <dsp:txXfrm>
        <a:off x="3227352" y="1981701"/>
        <a:ext cx="967662" cy="645108"/>
      </dsp:txXfrm>
    </dsp:sp>
    <dsp:sp modelId="{659FD410-AC55-4C51-944E-CFF0CE01E5B5}">
      <dsp:nvSpPr>
        <dsp:cNvPr id="0" name=""/>
        <dsp:cNvSpPr/>
      </dsp:nvSpPr>
      <dsp:spPr>
        <a:xfrm>
          <a:off x="4356291" y="1981701"/>
          <a:ext cx="1612770" cy="645108"/>
        </a:xfrm>
        <a:prstGeom prst="chevron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shade val="51000"/>
                <a:satMod val="130000"/>
              </a:schemeClr>
            </a:gs>
            <a:gs pos="80000">
              <a:schemeClr val="accent3">
                <a:hueOff val="8437698"/>
                <a:satOff val="-12660"/>
                <a:lumOff val="-2059"/>
                <a:alphaOff val="0"/>
                <a:shade val="93000"/>
                <a:satMod val="13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200" kern="1200" dirty="0" smtClean="0"/>
            <a:t>Obtain feedback on amendments </a:t>
          </a:r>
          <a:endParaRPr lang="en-GB" sz="1200" kern="1200" dirty="0"/>
        </a:p>
      </dsp:txBody>
      <dsp:txXfrm>
        <a:off x="4678845" y="1981701"/>
        <a:ext cx="967662" cy="645108"/>
      </dsp:txXfrm>
    </dsp:sp>
    <dsp:sp modelId="{F4D44235-F4DD-4B23-A504-69EE15B30110}">
      <dsp:nvSpPr>
        <dsp:cNvPr id="0" name=""/>
        <dsp:cNvSpPr/>
      </dsp:nvSpPr>
      <dsp:spPr>
        <a:xfrm>
          <a:off x="5807784" y="1981701"/>
          <a:ext cx="1612770" cy="645108"/>
        </a:xfrm>
        <a:prstGeom prst="chevr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200" kern="1200" dirty="0" smtClean="0"/>
            <a:t>Make a submission to the principal</a:t>
          </a:r>
          <a:endParaRPr lang="en-GB" sz="1200" kern="1200" dirty="0"/>
        </a:p>
      </dsp:txBody>
      <dsp:txXfrm>
        <a:off x="6130338" y="1981701"/>
        <a:ext cx="967662" cy="6451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6" y="0"/>
            <a:ext cx="902251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63888" y="2130425"/>
            <a:ext cx="4894312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63888" y="3886200"/>
            <a:ext cx="489654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78"/>
          <a:stretch/>
        </p:blipFill>
        <p:spPr>
          <a:xfrm>
            <a:off x="467566" y="5803257"/>
            <a:ext cx="1622606" cy="82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36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1787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7923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8751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99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5637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18856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2091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3695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6735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16-09-2014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9175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50000"/>
                </a:schemeClr>
              </a:gs>
              <a:gs pos="72000">
                <a:schemeClr val="accent1">
                  <a:lumMod val="75000"/>
                </a:schemeClr>
              </a:gs>
              <a:gs pos="0">
                <a:schemeClr val="tx2">
                  <a:lumMod val="60000"/>
                  <a:lumOff val="4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46EDCD6-9501-4311-AC80-476F56ADB93C}" type="datetimeFigureOut">
              <a:rPr lang="en-ZA" smtClean="0"/>
              <a:pPr/>
              <a:t>16-09-2014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42B8584-BE7D-479C-8E6C-253C3D30BA3F}" type="slidenum">
              <a:rPr lang="en-ZA" smtClean="0"/>
              <a:pPr/>
              <a:t>‹#›</a:t>
            </a:fld>
            <a:endParaRPr lang="en-Z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78"/>
          <a:stretch/>
        </p:blipFill>
        <p:spPr>
          <a:xfrm>
            <a:off x="467566" y="5803257"/>
            <a:ext cx="1622606" cy="8202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493" y="5803257"/>
            <a:ext cx="1245111" cy="55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977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50000"/>
                </a:schemeClr>
              </a:gs>
              <a:gs pos="72000">
                <a:schemeClr val="accent1">
                  <a:lumMod val="75000"/>
                </a:schemeClr>
              </a:gs>
              <a:gs pos="0">
                <a:schemeClr val="tx2">
                  <a:lumMod val="60000"/>
                  <a:lumOff val="4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991" y="1968243"/>
            <a:ext cx="4636018" cy="292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2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0" y="85279"/>
            <a:ext cx="8449788" cy="679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60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63888" y="2564904"/>
            <a:ext cx="4894312" cy="1470025"/>
          </a:xfrm>
        </p:spPr>
        <p:txBody>
          <a:bodyPr/>
          <a:lstStyle/>
          <a:p>
            <a:r>
              <a:rPr lang="en-ZA" dirty="0"/>
              <a:t>Budgeting aspects</a:t>
            </a:r>
          </a:p>
        </p:txBody>
      </p:sp>
    </p:spTree>
    <p:extLst>
      <p:ext uri="{BB962C8B-B14F-4D97-AF65-F5344CB8AC3E}">
        <p14:creationId xmlns:p14="http://schemas.microsoft.com/office/powerpoint/2010/main" val="236988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Technology 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62" y="1402259"/>
            <a:ext cx="2266950" cy="20097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297" y="1402259"/>
            <a:ext cx="2819766" cy="18764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89040"/>
            <a:ext cx="2808312" cy="21035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731306"/>
            <a:ext cx="2593508" cy="21612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60754"/>
            <a:ext cx="2562269" cy="19644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3414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/>
              <a:t>The budgeting 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ZA" dirty="0"/>
              <a:t>“A checklist for public schools’ budget processes</a:t>
            </a:r>
            <a:r>
              <a:rPr lang="en-ZA" dirty="0" smtClean="0"/>
              <a:t>”</a:t>
            </a:r>
          </a:p>
          <a:p>
            <a:pPr algn="just"/>
            <a:r>
              <a:rPr lang="en-ZA" dirty="0"/>
              <a:t>The governing body must draft the </a:t>
            </a:r>
            <a:r>
              <a:rPr lang="en-ZA" dirty="0" smtClean="0"/>
              <a:t>budget;</a:t>
            </a:r>
          </a:p>
          <a:p>
            <a:pPr algn="just"/>
            <a:r>
              <a:rPr lang="en-ZA" dirty="0"/>
              <a:t>The budget must then be submitted to a parent </a:t>
            </a:r>
            <a:r>
              <a:rPr lang="en-ZA" dirty="0" smtClean="0"/>
              <a:t>meeting;</a:t>
            </a:r>
          </a:p>
          <a:p>
            <a:pPr algn="just"/>
            <a:r>
              <a:rPr lang="en-ZA" dirty="0"/>
              <a:t>After the parents’ approval has been obtained, the governing body too must approve the </a:t>
            </a:r>
            <a:r>
              <a:rPr lang="en-ZA" dirty="0" smtClean="0"/>
              <a:t>budget.</a:t>
            </a:r>
          </a:p>
        </p:txBody>
      </p:sp>
    </p:spTree>
    <p:extLst>
      <p:ext uri="{BB962C8B-B14F-4D97-AF65-F5344CB8AC3E}">
        <p14:creationId xmlns:p14="http://schemas.microsoft.com/office/powerpoint/2010/main" val="1450040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ZA" dirty="0"/>
              <a:t>W</a:t>
            </a:r>
            <a:r>
              <a:rPr lang="en-ZA" dirty="0" smtClean="0"/>
              <a:t>here </a:t>
            </a:r>
            <a:r>
              <a:rPr lang="en-ZA" dirty="0"/>
              <a:t>does technology fit into the budget?</a:t>
            </a:r>
            <a:br>
              <a:rPr lang="en-ZA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ZA" b="1" dirty="0" smtClean="0"/>
              <a:t>Expenditure</a:t>
            </a:r>
            <a:r>
              <a:rPr lang="en-GB" dirty="0" smtClean="0"/>
              <a:t>!!!</a:t>
            </a:r>
          </a:p>
          <a:p>
            <a:pPr marL="0" indent="0" algn="just">
              <a:buNone/>
            </a:pPr>
            <a:r>
              <a:rPr lang="en-ZA" dirty="0" smtClean="0"/>
              <a:t>Distinguish </a:t>
            </a:r>
            <a:r>
              <a:rPr lang="en-ZA" dirty="0"/>
              <a:t>between ‘</a:t>
            </a:r>
            <a:r>
              <a:rPr lang="en-ZA" dirty="0">
                <a:solidFill>
                  <a:srgbClr val="FFFF00"/>
                </a:solidFill>
              </a:rPr>
              <a:t>needs</a:t>
            </a:r>
            <a:r>
              <a:rPr lang="en-ZA" dirty="0"/>
              <a:t>’ and ‘</a:t>
            </a:r>
            <a:r>
              <a:rPr lang="en-ZA" dirty="0">
                <a:solidFill>
                  <a:srgbClr val="FFFF00"/>
                </a:solidFill>
              </a:rPr>
              <a:t>wants</a:t>
            </a:r>
            <a:r>
              <a:rPr lang="en-ZA" dirty="0"/>
              <a:t>’. </a:t>
            </a:r>
            <a:endParaRPr lang="en-ZA" dirty="0" smtClean="0"/>
          </a:p>
          <a:p>
            <a:pPr marL="0" indent="0" algn="just">
              <a:buNone/>
            </a:pPr>
            <a:r>
              <a:rPr lang="en-ZA" dirty="0" smtClean="0"/>
              <a:t>What </a:t>
            </a:r>
            <a:r>
              <a:rPr lang="en-ZA" dirty="0"/>
              <a:t>is </a:t>
            </a:r>
            <a:r>
              <a:rPr lang="en-ZA" u="sng" dirty="0"/>
              <a:t>essential</a:t>
            </a:r>
            <a:r>
              <a:rPr lang="en-ZA" dirty="0"/>
              <a:t> to improve the quality of education at this stage?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34577"/>
            <a:ext cx="3465035" cy="2323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338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600" dirty="0"/>
              <a:t>When budgeting for technology, the following five key aspects should be considered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76" y="171895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dirty="0"/>
              <a:t> </a:t>
            </a:r>
            <a:r>
              <a:rPr lang="en-ZA" dirty="0" smtClean="0"/>
              <a:t>         </a:t>
            </a:r>
            <a:r>
              <a:rPr lang="en-ZA" b="1" dirty="0"/>
              <a:t>Purchases </a:t>
            </a:r>
            <a:endParaRPr lang="af-ZA" b="1" dirty="0" smtClean="0"/>
          </a:p>
          <a:p>
            <a:pPr marL="0" indent="0">
              <a:buNone/>
            </a:pPr>
            <a:r>
              <a:rPr lang="af-ZA" b="1" dirty="0" smtClean="0"/>
              <a:t> </a:t>
            </a:r>
            <a:r>
              <a:rPr lang="en-ZA" dirty="0"/>
              <a:t>	</a:t>
            </a:r>
            <a:r>
              <a:rPr lang="af-ZA" b="1" dirty="0" smtClean="0"/>
              <a:t>Hidden Costs </a:t>
            </a:r>
            <a:endParaRPr lang="en-ZA" dirty="0"/>
          </a:p>
          <a:p>
            <a:pPr marL="0" indent="0">
              <a:buNone/>
            </a:pPr>
            <a:r>
              <a:rPr lang="af-ZA" b="1" dirty="0" smtClean="0"/>
              <a:t>          Insurance and security</a:t>
            </a:r>
            <a:endParaRPr lang="en-ZA" dirty="0"/>
          </a:p>
          <a:p>
            <a:pPr marL="0" indent="0">
              <a:buNone/>
            </a:pPr>
            <a:r>
              <a:rPr lang="af-ZA" b="1" dirty="0" smtClean="0"/>
              <a:t>          </a:t>
            </a:r>
            <a:r>
              <a:rPr lang="en-ZA" b="1" dirty="0" smtClean="0"/>
              <a:t>Depreciation </a:t>
            </a:r>
            <a:r>
              <a:rPr lang="en-ZA" b="1" dirty="0"/>
              <a:t>and </a:t>
            </a:r>
            <a:r>
              <a:rPr lang="en-ZA" b="1" dirty="0" smtClean="0"/>
              <a:t>write-off</a:t>
            </a:r>
            <a:endParaRPr lang="en-ZA" dirty="0"/>
          </a:p>
          <a:p>
            <a:pPr marL="0" indent="0">
              <a:buNone/>
            </a:pPr>
            <a:r>
              <a:rPr lang="en-ZA" b="1" dirty="0"/>
              <a:t>	</a:t>
            </a:r>
            <a:r>
              <a:rPr lang="en-ZA" b="1" dirty="0" smtClean="0"/>
              <a:t>Training </a:t>
            </a:r>
            <a:r>
              <a:rPr lang="en-ZA" b="1" dirty="0"/>
              <a:t>and software updates </a:t>
            </a:r>
            <a:endParaRPr lang="en-ZA" dirty="0"/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615588" y="1609678"/>
            <a:ext cx="716052" cy="553322"/>
            <a:chOff x="611559" y="221965"/>
            <a:chExt cx="1584145" cy="1224135"/>
          </a:xfrm>
        </p:grpSpPr>
        <p:sp>
          <p:nvSpPr>
            <p:cNvPr id="8" name="Oval 7"/>
            <p:cNvSpPr/>
            <p:nvPr/>
          </p:nvSpPr>
          <p:spPr>
            <a:xfrm>
              <a:off x="611559" y="221965"/>
              <a:ext cx="864095" cy="86409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sz="2000" dirty="0" smtClean="0"/>
                <a:t>1</a:t>
              </a:r>
              <a:endParaRPr lang="en-ZA" sz="4800" dirty="0"/>
            </a:p>
          </p:txBody>
        </p:sp>
        <p:cxnSp>
          <p:nvCxnSpPr>
            <p:cNvPr id="9" name="Straight Connector 8"/>
            <p:cNvCxnSpPr>
              <a:stCxn id="8" idx="5"/>
            </p:cNvCxnSpPr>
            <p:nvPr/>
          </p:nvCxnSpPr>
          <p:spPr>
            <a:xfrm>
              <a:off x="1349111" y="959516"/>
              <a:ext cx="342569" cy="342585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691680" y="1302100"/>
              <a:ext cx="432048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Group 10"/>
            <p:cNvGrpSpPr/>
            <p:nvPr/>
          </p:nvGrpSpPr>
          <p:grpSpPr>
            <a:xfrm flipH="1">
              <a:off x="1907704" y="1158100"/>
              <a:ext cx="288000" cy="288000"/>
              <a:chOff x="3419872" y="798060"/>
              <a:chExt cx="288000" cy="28800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419872" y="798060"/>
                <a:ext cx="288000" cy="288000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 rot="16200000">
                <a:off x="3423660" y="846671"/>
                <a:ext cx="221303" cy="19077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615588" y="2168879"/>
            <a:ext cx="716052" cy="553322"/>
            <a:chOff x="611559" y="221965"/>
            <a:chExt cx="1584145" cy="1224135"/>
          </a:xfrm>
        </p:grpSpPr>
        <p:sp>
          <p:nvSpPr>
            <p:cNvPr id="15" name="Oval 14"/>
            <p:cNvSpPr/>
            <p:nvPr/>
          </p:nvSpPr>
          <p:spPr>
            <a:xfrm>
              <a:off x="611559" y="221965"/>
              <a:ext cx="864095" cy="864095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sz="2000" dirty="0" smtClean="0"/>
                <a:t>2</a:t>
              </a:r>
              <a:endParaRPr lang="en-ZA" sz="4800" dirty="0"/>
            </a:p>
          </p:txBody>
        </p:sp>
        <p:cxnSp>
          <p:nvCxnSpPr>
            <p:cNvPr id="16" name="Straight Connector 15"/>
            <p:cNvCxnSpPr>
              <a:stCxn id="15" idx="5"/>
            </p:cNvCxnSpPr>
            <p:nvPr/>
          </p:nvCxnSpPr>
          <p:spPr>
            <a:xfrm>
              <a:off x="1349111" y="959516"/>
              <a:ext cx="342569" cy="342585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691680" y="1302100"/>
              <a:ext cx="432048" cy="0"/>
            </a:xfrm>
            <a:prstGeom prst="line">
              <a:avLst/>
            </a:prstGeom>
            <a:ln w="19050">
              <a:solidFill>
                <a:schemeClr val="tx2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17"/>
            <p:cNvGrpSpPr/>
            <p:nvPr/>
          </p:nvGrpSpPr>
          <p:grpSpPr>
            <a:xfrm flipH="1">
              <a:off x="1907704" y="1158100"/>
              <a:ext cx="288000" cy="288000"/>
              <a:chOff x="3419872" y="798060"/>
              <a:chExt cx="288000" cy="288000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3419872" y="798060"/>
                <a:ext cx="288000" cy="288000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16200000">
                <a:off x="3423660" y="846671"/>
                <a:ext cx="221303" cy="19077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615588" y="2790533"/>
            <a:ext cx="716052" cy="553322"/>
            <a:chOff x="2051720" y="2421200"/>
            <a:chExt cx="716052" cy="553322"/>
          </a:xfrm>
        </p:grpSpPr>
        <p:sp>
          <p:nvSpPr>
            <p:cNvPr id="22" name="Oval 21"/>
            <p:cNvSpPr/>
            <p:nvPr/>
          </p:nvSpPr>
          <p:spPr>
            <a:xfrm>
              <a:off x="2051720" y="2421200"/>
              <a:ext cx="390581" cy="3905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sz="2000" dirty="0" smtClean="0"/>
                <a:t>3</a:t>
              </a:r>
              <a:endParaRPr lang="en-ZA" sz="4800" dirty="0"/>
            </a:p>
          </p:txBody>
        </p:sp>
        <p:cxnSp>
          <p:nvCxnSpPr>
            <p:cNvPr id="23" name="Straight Connector 22"/>
            <p:cNvCxnSpPr>
              <a:stCxn id="22" idx="5"/>
            </p:cNvCxnSpPr>
            <p:nvPr/>
          </p:nvCxnSpPr>
          <p:spPr>
            <a:xfrm>
              <a:off x="2385102" y="2754581"/>
              <a:ext cx="154845" cy="154852"/>
            </a:xfrm>
            <a:prstGeom prst="line">
              <a:avLst/>
            </a:prstGeom>
            <a:ln w="1905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2539947" y="2909432"/>
              <a:ext cx="195291" cy="0"/>
            </a:xfrm>
            <a:prstGeom prst="line">
              <a:avLst/>
            </a:prstGeom>
            <a:ln w="190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24"/>
            <p:cNvGrpSpPr/>
            <p:nvPr/>
          </p:nvGrpSpPr>
          <p:grpSpPr>
            <a:xfrm flipH="1">
              <a:off x="2637593" y="2844343"/>
              <a:ext cx="130179" cy="130179"/>
              <a:chOff x="3419872" y="798060"/>
              <a:chExt cx="288000" cy="288000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3419872" y="798060"/>
                <a:ext cx="288000" cy="288000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  <p:sp>
            <p:nvSpPr>
              <p:cNvPr id="27" name="Isosceles Triangle 26"/>
              <p:cNvSpPr/>
              <p:nvPr/>
            </p:nvSpPr>
            <p:spPr>
              <a:xfrm rot="16200000">
                <a:off x="3423660" y="846671"/>
                <a:ext cx="221303" cy="19077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612261" y="3381150"/>
            <a:ext cx="716052" cy="553322"/>
            <a:chOff x="2051720" y="2421200"/>
            <a:chExt cx="716052" cy="553322"/>
          </a:xfrm>
        </p:grpSpPr>
        <p:sp>
          <p:nvSpPr>
            <p:cNvPr id="29" name="Oval 28"/>
            <p:cNvSpPr/>
            <p:nvPr/>
          </p:nvSpPr>
          <p:spPr>
            <a:xfrm>
              <a:off x="2051720" y="2421200"/>
              <a:ext cx="390581" cy="3905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sz="2000" dirty="0" smtClean="0"/>
                <a:t>4</a:t>
              </a:r>
              <a:endParaRPr lang="en-ZA" sz="4800" dirty="0"/>
            </a:p>
          </p:txBody>
        </p:sp>
        <p:cxnSp>
          <p:nvCxnSpPr>
            <p:cNvPr id="30" name="Straight Connector 29"/>
            <p:cNvCxnSpPr>
              <a:stCxn id="29" idx="5"/>
            </p:cNvCxnSpPr>
            <p:nvPr/>
          </p:nvCxnSpPr>
          <p:spPr>
            <a:xfrm>
              <a:off x="2385102" y="2754581"/>
              <a:ext cx="154845" cy="154852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539947" y="2909432"/>
              <a:ext cx="195291" cy="0"/>
            </a:xfrm>
            <a:prstGeom prst="line">
              <a:avLst/>
            </a:prstGeom>
            <a:ln w="19050">
              <a:solidFill>
                <a:schemeClr val="accent4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1"/>
            <p:cNvGrpSpPr/>
            <p:nvPr/>
          </p:nvGrpSpPr>
          <p:grpSpPr>
            <a:xfrm flipH="1">
              <a:off x="2637593" y="2844343"/>
              <a:ext cx="130179" cy="130179"/>
              <a:chOff x="3419872" y="798060"/>
              <a:chExt cx="288000" cy="288000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3419872" y="798060"/>
                <a:ext cx="288000" cy="288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  <p:sp>
            <p:nvSpPr>
              <p:cNvPr id="34" name="Isosceles Triangle 33"/>
              <p:cNvSpPr/>
              <p:nvPr/>
            </p:nvSpPr>
            <p:spPr>
              <a:xfrm rot="16200000">
                <a:off x="3423660" y="846671"/>
                <a:ext cx="221303" cy="19077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612261" y="3955798"/>
            <a:ext cx="716052" cy="553322"/>
            <a:chOff x="2051720" y="2421200"/>
            <a:chExt cx="716052" cy="553322"/>
          </a:xfrm>
        </p:grpSpPr>
        <p:sp>
          <p:nvSpPr>
            <p:cNvPr id="36" name="Oval 35"/>
            <p:cNvSpPr/>
            <p:nvPr/>
          </p:nvSpPr>
          <p:spPr>
            <a:xfrm>
              <a:off x="2051720" y="2421200"/>
              <a:ext cx="390581" cy="39058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sz="2000" dirty="0" smtClean="0"/>
                <a:t>5</a:t>
              </a:r>
              <a:endParaRPr lang="en-ZA" sz="4800" dirty="0"/>
            </a:p>
          </p:txBody>
        </p:sp>
        <p:cxnSp>
          <p:nvCxnSpPr>
            <p:cNvPr id="37" name="Straight Connector 36"/>
            <p:cNvCxnSpPr>
              <a:stCxn id="36" idx="5"/>
            </p:cNvCxnSpPr>
            <p:nvPr/>
          </p:nvCxnSpPr>
          <p:spPr>
            <a:xfrm>
              <a:off x="2385102" y="2754581"/>
              <a:ext cx="154845" cy="154852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539947" y="2909432"/>
              <a:ext cx="195291" cy="0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oup 38"/>
            <p:cNvGrpSpPr/>
            <p:nvPr/>
          </p:nvGrpSpPr>
          <p:grpSpPr>
            <a:xfrm flipH="1">
              <a:off x="2637593" y="2844343"/>
              <a:ext cx="130179" cy="130179"/>
              <a:chOff x="3419872" y="798060"/>
              <a:chExt cx="288000" cy="288000"/>
            </a:xfrm>
          </p:grpSpPr>
          <p:sp>
            <p:nvSpPr>
              <p:cNvPr id="40" name="Oval 39"/>
              <p:cNvSpPr/>
              <p:nvPr/>
            </p:nvSpPr>
            <p:spPr>
              <a:xfrm>
                <a:off x="3419872" y="798060"/>
                <a:ext cx="288000" cy="2880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  <p:sp>
            <p:nvSpPr>
              <p:cNvPr id="41" name="Isosceles Triangle 40"/>
              <p:cNvSpPr/>
              <p:nvPr/>
            </p:nvSpPr>
            <p:spPr>
              <a:xfrm rot="16200000">
                <a:off x="3423660" y="846671"/>
                <a:ext cx="221303" cy="19077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ZA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988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04664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f-ZA" b="1" dirty="0" smtClean="0"/>
              <a:t>		</a:t>
            </a:r>
          </a:p>
          <a:p>
            <a:pPr marL="0" indent="0" algn="ctr">
              <a:buNone/>
            </a:pPr>
            <a:r>
              <a:rPr lang="af-ZA" sz="3600" b="1" dirty="0"/>
              <a:t>	</a:t>
            </a:r>
            <a:r>
              <a:rPr lang="en-ZA" b="1" dirty="0"/>
              <a:t>B</a:t>
            </a:r>
            <a:r>
              <a:rPr lang="en-ZA" b="1" dirty="0" smtClean="0"/>
              <a:t>udget </a:t>
            </a:r>
            <a:r>
              <a:rPr lang="en-ZA" b="1" dirty="0"/>
              <a:t>manager for technology purchases and management</a:t>
            </a:r>
            <a:endParaRPr lang="en-GB" b="1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8655832"/>
              </p:ext>
            </p:extLst>
          </p:nvPr>
        </p:nvGraphicFramePr>
        <p:xfrm>
          <a:off x="1475656" y="980728"/>
          <a:ext cx="7422367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123643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31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Purchases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ZA" dirty="0"/>
              <a:t>Compile a list of all potential purchases contained in the technology </a:t>
            </a:r>
            <a:r>
              <a:rPr lang="en-ZA" dirty="0" smtClean="0"/>
              <a:t>plan;</a:t>
            </a:r>
          </a:p>
          <a:p>
            <a:pPr algn="just">
              <a:buFont typeface="Wingdings" pitchFamily="2" charset="2"/>
              <a:buChar char="ü"/>
            </a:pPr>
            <a:r>
              <a:rPr lang="en-ZA" dirty="0"/>
              <a:t>A</a:t>
            </a:r>
            <a:r>
              <a:rPr lang="en-ZA" dirty="0" smtClean="0"/>
              <a:t>ll </a:t>
            </a:r>
            <a:r>
              <a:rPr lang="en-ZA" dirty="0"/>
              <a:t>purchases must occur within the framework of the school’s finance </a:t>
            </a:r>
            <a:r>
              <a:rPr lang="en-ZA" dirty="0" smtClean="0"/>
              <a:t>policy;</a:t>
            </a:r>
          </a:p>
          <a:p>
            <a:pPr algn="just">
              <a:buFont typeface="Wingdings" pitchFamily="2" charset="2"/>
              <a:buChar char="ü"/>
            </a:pPr>
            <a:r>
              <a:rPr lang="en-ZA" dirty="0" smtClean="0"/>
              <a:t>FEDSAS sample of </a:t>
            </a:r>
            <a:r>
              <a:rPr lang="en-ZA" dirty="0"/>
              <a:t>finance as well as purchasing and preferential procurement policies.</a:t>
            </a:r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702" y="188640"/>
            <a:ext cx="173196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556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Hidden 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405" y="1196752"/>
            <a:ext cx="8229600" cy="4824536"/>
          </a:xfrm>
        </p:spPr>
        <p:txBody>
          <a:bodyPr/>
          <a:lstStyle/>
          <a:p>
            <a:r>
              <a:rPr lang="en-ZA" dirty="0"/>
              <a:t>The number on the price tag is not always the final price ... </a:t>
            </a:r>
            <a:endParaRPr lang="en-ZA" dirty="0" smtClean="0"/>
          </a:p>
          <a:p>
            <a:endParaRPr lang="en-ZA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sz="1400" dirty="0" smtClean="0">
                <a:solidFill>
                  <a:srgbClr val="FFFF00"/>
                </a:solidFill>
              </a:rPr>
              <a:t>Read the fine print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618" y="2276872"/>
            <a:ext cx="3335337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427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/>
              <a:t>Insurance and security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435280" cy="4525963"/>
          </a:xfrm>
        </p:spPr>
        <p:txBody>
          <a:bodyPr>
            <a:normAutofit/>
          </a:bodyPr>
          <a:lstStyle/>
          <a:p>
            <a:r>
              <a:rPr lang="en-ZA" dirty="0"/>
              <a:t>Technology is movable assets. </a:t>
            </a:r>
            <a:endParaRPr lang="en-ZA" dirty="0"/>
          </a:p>
          <a:p>
            <a:r>
              <a:rPr lang="en-ZA" dirty="0" smtClean="0">
                <a:solidFill>
                  <a:srgbClr val="FFFF00"/>
                </a:solidFill>
              </a:rPr>
              <a:t>“(</a:t>
            </a:r>
            <a:r>
              <a:rPr lang="en-ZA" dirty="0">
                <a:solidFill>
                  <a:srgbClr val="FFFF00"/>
                </a:solidFill>
              </a:rPr>
              <a:t>5) All assets acquired by a public school on or after the commencement of this Act are the property of the school.”</a:t>
            </a:r>
          </a:p>
          <a:p>
            <a:r>
              <a:rPr lang="en-ZA" dirty="0"/>
              <a:t> </a:t>
            </a:r>
            <a:r>
              <a:rPr lang="en-ZA" dirty="0" smtClean="0"/>
              <a:t>The </a:t>
            </a:r>
            <a:r>
              <a:rPr lang="en-ZA" dirty="0"/>
              <a:t>school alone bears the entire risk for the loss or damage of that </a:t>
            </a:r>
            <a:r>
              <a:rPr lang="en-ZA" dirty="0" smtClean="0"/>
              <a:t>property</a:t>
            </a:r>
            <a:r>
              <a:rPr lang="en-ZA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516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824536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ZA" dirty="0"/>
              <a:t>O</a:t>
            </a:r>
            <a:r>
              <a:rPr lang="en-ZA" dirty="0" smtClean="0"/>
              <a:t>btain </a:t>
            </a:r>
            <a:r>
              <a:rPr lang="en-ZA" dirty="0"/>
              <a:t>insurance </a:t>
            </a:r>
            <a:r>
              <a:rPr lang="en-ZA" dirty="0" smtClean="0"/>
              <a:t>quotations;</a:t>
            </a:r>
          </a:p>
          <a:p>
            <a:pPr algn="just">
              <a:buFont typeface="Wingdings" pitchFamily="2" charset="2"/>
              <a:buChar char="ü"/>
            </a:pPr>
            <a:r>
              <a:rPr lang="en-ZA" dirty="0"/>
              <a:t>T</a:t>
            </a:r>
            <a:r>
              <a:rPr lang="en-ZA" dirty="0" smtClean="0"/>
              <a:t>he </a:t>
            </a:r>
            <a:r>
              <a:rPr lang="en-ZA" dirty="0"/>
              <a:t>equipment must be recorded in the school’s asset </a:t>
            </a:r>
            <a:r>
              <a:rPr lang="en-ZA" dirty="0" smtClean="0"/>
              <a:t>register;</a:t>
            </a:r>
          </a:p>
          <a:p>
            <a:pPr algn="just">
              <a:buFont typeface="Wingdings" pitchFamily="2" charset="2"/>
              <a:buChar char="ü"/>
            </a:pPr>
            <a:r>
              <a:rPr lang="en-ZA" dirty="0" smtClean="0"/>
              <a:t>Take </a:t>
            </a:r>
            <a:r>
              <a:rPr lang="en-ZA" dirty="0"/>
              <a:t>the necessary precautions to safeguard these </a:t>
            </a:r>
            <a:r>
              <a:rPr lang="en-ZA" dirty="0" smtClean="0"/>
              <a:t>assets;</a:t>
            </a:r>
          </a:p>
          <a:p>
            <a:pPr algn="just">
              <a:buFont typeface="Wingdings" pitchFamily="2" charset="2"/>
              <a:buChar char="ü"/>
            </a:pPr>
            <a:r>
              <a:rPr lang="en-ZA" dirty="0"/>
              <a:t>Insurance companies may also require certain storage or security </a:t>
            </a:r>
            <a:r>
              <a:rPr lang="en-ZA" dirty="0" smtClean="0"/>
              <a:t>conditions.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654624"/>
            <a:ext cx="2520280" cy="1890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372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4000" b="1" dirty="0"/>
              <a:t>Depreciation and write-off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ZA" dirty="0"/>
              <a:t>S</a:t>
            </a:r>
            <a:r>
              <a:rPr lang="en-ZA" dirty="0" smtClean="0"/>
              <a:t>traight-line </a:t>
            </a:r>
            <a:r>
              <a:rPr lang="en-ZA" dirty="0"/>
              <a:t>and accelerated </a:t>
            </a:r>
            <a:r>
              <a:rPr lang="en-ZA" dirty="0" smtClean="0"/>
              <a:t>depreciation;</a:t>
            </a:r>
            <a:endParaRPr lang="af-ZA" dirty="0" smtClean="0"/>
          </a:p>
          <a:p>
            <a:pPr algn="just"/>
            <a:r>
              <a:rPr lang="en-ZA" dirty="0"/>
              <a:t>A</a:t>
            </a:r>
            <a:r>
              <a:rPr lang="en-ZA" dirty="0" smtClean="0"/>
              <a:t>pproach </a:t>
            </a:r>
            <a:r>
              <a:rPr lang="en-ZA" dirty="0"/>
              <a:t>the school’s auditor or accountant to calculate the depreciation on the equipment to be purchased</a:t>
            </a:r>
            <a:r>
              <a:rPr lang="af-ZA" dirty="0" smtClean="0"/>
              <a:t>.;</a:t>
            </a:r>
          </a:p>
          <a:p>
            <a:pPr algn="just"/>
            <a:r>
              <a:rPr lang="en-ZA" dirty="0"/>
              <a:t>This sum is required to determine when the equipment will have to be replaced.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11560" y="2996952"/>
            <a:ext cx="1224136" cy="2304256"/>
          </a:xfrm>
          <a:prstGeom prst="straightConnector1">
            <a:avLst/>
          </a:prstGeom>
          <a:ln>
            <a:tailEnd type="arrow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835696" y="2996952"/>
            <a:ext cx="504056" cy="1008112"/>
          </a:xfrm>
          <a:prstGeom prst="straightConnector1">
            <a:avLst/>
          </a:prstGeom>
          <a:ln>
            <a:tailEnd type="arrow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3" idx="0"/>
          </p:cNvCxnSpPr>
          <p:nvPr/>
        </p:nvCxnSpPr>
        <p:spPr>
          <a:xfrm flipV="1">
            <a:off x="2339752" y="1600200"/>
            <a:ext cx="2232248" cy="2404864"/>
          </a:xfrm>
          <a:prstGeom prst="straightConnector1">
            <a:avLst/>
          </a:prstGeom>
          <a:ln>
            <a:tailEnd type="arrow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3" idx="0"/>
          </p:cNvCxnSpPr>
          <p:nvPr/>
        </p:nvCxnSpPr>
        <p:spPr>
          <a:xfrm>
            <a:off x="4572000" y="1600200"/>
            <a:ext cx="1512168" cy="2836912"/>
          </a:xfrm>
          <a:prstGeom prst="straightConnector1">
            <a:avLst/>
          </a:prstGeom>
          <a:ln>
            <a:tailEnd type="arrow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6084168" y="2802632"/>
            <a:ext cx="864096" cy="1634480"/>
          </a:xfrm>
          <a:prstGeom prst="straightConnector1">
            <a:avLst/>
          </a:prstGeom>
          <a:ln>
            <a:tailEnd type="arrow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948264" y="2802632"/>
            <a:ext cx="1800200" cy="2282552"/>
          </a:xfrm>
          <a:prstGeom prst="straightConnector1">
            <a:avLst/>
          </a:prstGeom>
          <a:ln>
            <a:tailEnd type="arrow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72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5256584"/>
          </a:xfrm>
        </p:spPr>
        <p:txBody>
          <a:bodyPr>
            <a:normAutofit lnSpcReduction="10000"/>
          </a:bodyPr>
          <a:lstStyle/>
          <a:p>
            <a:pPr algn="just"/>
            <a:r>
              <a:rPr lang="en-ZA" dirty="0"/>
              <a:t>A third approach is to </a:t>
            </a:r>
            <a:r>
              <a:rPr lang="en-ZA" dirty="0">
                <a:solidFill>
                  <a:srgbClr val="FFFF00"/>
                </a:solidFill>
              </a:rPr>
              <a:t>write off the asset value upon making the </a:t>
            </a:r>
            <a:r>
              <a:rPr lang="en-ZA" dirty="0" smtClean="0">
                <a:solidFill>
                  <a:srgbClr val="FFFF00"/>
                </a:solidFill>
              </a:rPr>
              <a:t>purchase</a:t>
            </a:r>
            <a:r>
              <a:rPr lang="en-ZA" dirty="0" smtClean="0"/>
              <a:t>;</a:t>
            </a:r>
          </a:p>
          <a:p>
            <a:pPr algn="just"/>
            <a:r>
              <a:rPr lang="en-ZA" dirty="0"/>
              <a:t>Depreciation write-down has nothing to do with asset </a:t>
            </a:r>
            <a:r>
              <a:rPr lang="en-ZA" dirty="0" smtClean="0"/>
              <a:t>write-off;</a:t>
            </a:r>
          </a:p>
          <a:p>
            <a:pPr algn="just"/>
            <a:r>
              <a:rPr lang="en-ZA" dirty="0"/>
              <a:t>All write-offs must be motivated in </a:t>
            </a:r>
            <a:r>
              <a:rPr lang="en-ZA" dirty="0" smtClean="0"/>
              <a:t>writing;</a:t>
            </a:r>
          </a:p>
          <a:p>
            <a:pPr algn="just"/>
            <a:r>
              <a:rPr lang="en-ZA" dirty="0"/>
              <a:t>Recommendations must be made on how written-off items should be dealt </a:t>
            </a:r>
            <a:r>
              <a:rPr lang="en-ZA" dirty="0" smtClean="0"/>
              <a:t>with;</a:t>
            </a:r>
          </a:p>
          <a:p>
            <a:pPr algn="just"/>
            <a:r>
              <a:rPr lang="en-ZA" dirty="0"/>
              <a:t>The items destined for write-off will be indicated in red in the asset register, and the original lists will be filed</a:t>
            </a:r>
            <a:r>
              <a:rPr lang="en-ZA" dirty="0" smtClean="0"/>
              <a:t>.</a:t>
            </a:r>
            <a:endParaRPr lang="en-ZA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058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4000" b="1" dirty="0"/>
              <a:t>Training and software updates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7824" y="1600200"/>
            <a:ext cx="5698976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ZA" dirty="0" smtClean="0"/>
              <a:t>Which </a:t>
            </a:r>
            <a:r>
              <a:rPr lang="en-ZA" dirty="0"/>
              <a:t>individuals will be </a:t>
            </a:r>
            <a:r>
              <a:rPr lang="en-ZA" dirty="0" smtClean="0"/>
              <a:t>using the </a:t>
            </a:r>
            <a:r>
              <a:rPr lang="en-ZA" dirty="0"/>
              <a:t>particular technology </a:t>
            </a:r>
            <a:r>
              <a:rPr lang="en-ZA" dirty="0" smtClean="0"/>
              <a:t>or</a:t>
            </a:r>
            <a:r>
              <a:rPr lang="en-ZA" dirty="0"/>
              <a:t> </a:t>
            </a:r>
            <a:r>
              <a:rPr lang="en-ZA" dirty="0" smtClean="0"/>
              <a:t>equipment</a:t>
            </a:r>
            <a:r>
              <a:rPr lang="en-ZA" dirty="0"/>
              <a:t>, and </a:t>
            </a:r>
            <a:r>
              <a:rPr lang="en-ZA" dirty="0" smtClean="0"/>
              <a:t>will they </a:t>
            </a:r>
            <a:r>
              <a:rPr lang="en-ZA" dirty="0"/>
              <a:t>need </a:t>
            </a:r>
            <a:r>
              <a:rPr lang="en-ZA" dirty="0" smtClean="0"/>
              <a:t>to </a:t>
            </a:r>
            <a:r>
              <a:rPr lang="en-ZA" dirty="0"/>
              <a:t>be </a:t>
            </a:r>
            <a:r>
              <a:rPr lang="en-ZA" dirty="0" smtClean="0"/>
              <a:t>trained?</a:t>
            </a:r>
          </a:p>
          <a:p>
            <a:pPr marL="0" indent="0" algn="just">
              <a:buNone/>
            </a:pPr>
            <a:r>
              <a:rPr lang="en-ZA" dirty="0" smtClean="0"/>
              <a:t>Is </a:t>
            </a:r>
            <a:r>
              <a:rPr lang="en-ZA" dirty="0"/>
              <a:t>the training available in the </a:t>
            </a:r>
            <a:r>
              <a:rPr lang="en-ZA" dirty="0" smtClean="0"/>
              <a:t>area </a:t>
            </a:r>
            <a:r>
              <a:rPr lang="en-ZA" dirty="0"/>
              <a:t>where the school is </a:t>
            </a:r>
            <a:r>
              <a:rPr lang="en-ZA" dirty="0" smtClean="0"/>
              <a:t>located</a:t>
            </a:r>
            <a:r>
              <a:rPr lang="en-ZA" dirty="0"/>
              <a:t>? Who will </a:t>
            </a:r>
            <a:r>
              <a:rPr lang="en-ZA"/>
              <a:t>present </a:t>
            </a:r>
            <a:r>
              <a:rPr lang="en-ZA" smtClean="0"/>
              <a:t>the training</a:t>
            </a:r>
            <a:r>
              <a:rPr lang="en-ZA" dirty="0"/>
              <a:t>, where will it occur, </a:t>
            </a:r>
            <a:r>
              <a:rPr lang="en-ZA"/>
              <a:t>and </a:t>
            </a:r>
            <a:r>
              <a:rPr lang="en-ZA" smtClean="0"/>
              <a:t>what </a:t>
            </a:r>
            <a:r>
              <a:rPr lang="en-ZA" dirty="0"/>
              <a:t>will it cost?</a:t>
            </a: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259228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91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494" y="476672"/>
            <a:ext cx="5050904" cy="1012974"/>
          </a:xfrm>
        </p:spPr>
        <p:txBody>
          <a:bodyPr/>
          <a:lstStyle/>
          <a:p>
            <a:r>
              <a:rPr lang="en-GB" dirty="0" smtClean="0"/>
              <a:t>Old versus new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62062"/>
            <a:ext cx="8229600" cy="4525963"/>
          </a:xfrm>
        </p:spPr>
        <p:txBody>
          <a:bodyPr/>
          <a:lstStyle/>
          <a:p>
            <a:pPr marL="3657600" lvl="8" indent="0">
              <a:buNone/>
            </a:pPr>
            <a:r>
              <a:rPr lang="en-GB" dirty="0"/>
              <a:t> </a:t>
            </a:r>
            <a:r>
              <a:rPr lang="en-GB" dirty="0" smtClean="0"/>
              <a:t>    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67"/>
          <a:stretch/>
        </p:blipFill>
        <p:spPr bwMode="auto">
          <a:xfrm>
            <a:off x="467544" y="2168859"/>
            <a:ext cx="4032448" cy="2929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33175"/>
            <a:ext cx="3640278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43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ZA" b="1" dirty="0"/>
              <a:t>Governing body member liability</a:t>
            </a:r>
            <a:r>
              <a:rPr lang="en-ZA" dirty="0"/>
              <a:t/>
            </a:r>
            <a:br>
              <a:rPr lang="en-ZA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525963"/>
          </a:xfrm>
        </p:spPr>
        <p:txBody>
          <a:bodyPr/>
          <a:lstStyle/>
          <a:p>
            <a:pPr algn="just"/>
            <a:r>
              <a:rPr lang="en-GB" dirty="0" smtClean="0"/>
              <a:t>May </a:t>
            </a:r>
            <a:r>
              <a:rPr lang="en-ZA" dirty="0" smtClean="0"/>
              <a:t>governing </a:t>
            </a:r>
            <a:r>
              <a:rPr lang="en-ZA" dirty="0"/>
              <a:t>body members </a:t>
            </a:r>
            <a:r>
              <a:rPr lang="en-ZA" dirty="0" smtClean="0"/>
              <a:t>be </a:t>
            </a:r>
            <a:r>
              <a:rPr lang="en-ZA" dirty="0"/>
              <a:t>held liable for any loss or damage that a person or institution may suffer when concluding a contract or purchasing </a:t>
            </a:r>
            <a:r>
              <a:rPr lang="en-ZA" dirty="0" smtClean="0"/>
              <a:t>equipment?</a:t>
            </a:r>
          </a:p>
          <a:p>
            <a:pPr algn="just"/>
            <a:r>
              <a:rPr lang="en-ZA" dirty="0" smtClean="0"/>
              <a:t>Sections 15 and 16(2); </a:t>
            </a:r>
          </a:p>
          <a:p>
            <a:pPr algn="just"/>
            <a:r>
              <a:rPr lang="en-ZA" dirty="0">
                <a:solidFill>
                  <a:srgbClr val="FFFF00"/>
                </a:solidFill>
              </a:rPr>
              <a:t>Contracts entered into on the school’s behalf must always be concluded in the school’s </a:t>
            </a:r>
            <a:r>
              <a:rPr lang="en-ZA" dirty="0" smtClean="0">
                <a:solidFill>
                  <a:srgbClr val="FFFF00"/>
                </a:solidFill>
              </a:rPr>
              <a:t>name.</a:t>
            </a:r>
            <a:endParaRPr lang="en-ZA" dirty="0">
              <a:solidFill>
                <a:srgbClr val="FFFF00"/>
              </a:solidFill>
            </a:endParaRP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615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/>
          <a:lstStyle/>
          <a:p>
            <a:pPr algn="just"/>
            <a:r>
              <a:rPr lang="en-ZA" dirty="0"/>
              <a:t>Members of the governing body </a:t>
            </a:r>
            <a:r>
              <a:rPr lang="en-ZA" dirty="0" smtClean="0"/>
              <a:t>must </a:t>
            </a:r>
            <a:r>
              <a:rPr lang="en-ZA" dirty="0"/>
              <a:t>have written authorisation to conclude a contract on the school’s </a:t>
            </a:r>
            <a:r>
              <a:rPr lang="en-ZA" dirty="0" smtClean="0"/>
              <a:t>behalf; </a:t>
            </a:r>
          </a:p>
          <a:p>
            <a:pPr algn="just"/>
            <a:r>
              <a:rPr lang="en-ZA" dirty="0" smtClean="0"/>
              <a:t>This </a:t>
            </a:r>
            <a:r>
              <a:rPr lang="en-ZA" dirty="0"/>
              <a:t>must be formally resolved and </a:t>
            </a:r>
            <a:r>
              <a:rPr lang="en-ZA" dirty="0" err="1"/>
              <a:t>minuted</a:t>
            </a:r>
            <a:r>
              <a:rPr lang="en-ZA" dirty="0"/>
              <a:t> at a governing body </a:t>
            </a:r>
            <a:r>
              <a:rPr lang="en-ZA" dirty="0" smtClean="0"/>
              <a:t>meeting</a:t>
            </a:r>
            <a:r>
              <a:rPr lang="en-ZA" dirty="0"/>
              <a:t>;</a:t>
            </a:r>
          </a:p>
          <a:p>
            <a:pPr algn="just"/>
            <a:r>
              <a:rPr lang="en-ZA" dirty="0"/>
              <a:t>Contracts with material financial implications must only be entered into if they can be budgeted </a:t>
            </a:r>
            <a:r>
              <a:rPr lang="en-ZA" dirty="0" smtClean="0"/>
              <a:t>for.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298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 smtClean="0"/>
              <a:t>Section 16(2); </a:t>
            </a:r>
          </a:p>
          <a:p>
            <a:pPr lvl="0" algn="just"/>
            <a:r>
              <a:rPr lang="en-ZA" dirty="0"/>
              <a:t>T</a:t>
            </a:r>
            <a:r>
              <a:rPr lang="en-ZA" dirty="0" smtClean="0"/>
              <a:t>he </a:t>
            </a:r>
            <a:r>
              <a:rPr lang="en-ZA" dirty="0"/>
              <a:t>governing body and all its members must </a:t>
            </a:r>
            <a:r>
              <a:rPr lang="en-ZA" dirty="0">
                <a:solidFill>
                  <a:srgbClr val="FFFF00"/>
                </a:solidFill>
              </a:rPr>
              <a:t>act in the school’s best interest at all </a:t>
            </a:r>
            <a:r>
              <a:rPr lang="en-ZA" dirty="0" smtClean="0">
                <a:solidFill>
                  <a:srgbClr val="FFFF00"/>
                </a:solidFill>
              </a:rPr>
              <a:t>times;</a:t>
            </a:r>
          </a:p>
          <a:p>
            <a:pPr lvl="0" algn="just"/>
            <a:r>
              <a:rPr lang="en-ZA" dirty="0" smtClean="0"/>
              <a:t>The same </a:t>
            </a:r>
            <a:r>
              <a:rPr lang="en-ZA" dirty="0"/>
              <a:t>type of legal relationship between the governing body and the school than that existing between a board of directors and a </a:t>
            </a:r>
            <a:r>
              <a:rPr lang="en-ZA" dirty="0" smtClean="0"/>
              <a:t>company;</a:t>
            </a:r>
          </a:p>
          <a:p>
            <a:pPr lvl="0" algn="just"/>
            <a:r>
              <a:rPr lang="en-ZA" dirty="0"/>
              <a:t>A</a:t>
            </a:r>
            <a:r>
              <a:rPr lang="en-ZA" dirty="0" smtClean="0"/>
              <a:t> </a:t>
            </a:r>
            <a:r>
              <a:rPr lang="en-ZA" dirty="0"/>
              <a:t>governing body and/or its individual members may be held personally liable for loss or damage that the school may suffer as a result of recklessness or gross negligence.</a:t>
            </a:r>
            <a:endParaRPr lang="en-ZA" dirty="0">
              <a:solidFill>
                <a:srgbClr val="FFFF00"/>
              </a:solidFill>
            </a:endParaRPr>
          </a:p>
          <a:p>
            <a:pPr algn="just"/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6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just"/>
            <a:r>
              <a:rPr lang="en-GB" dirty="0" smtClean="0">
                <a:solidFill>
                  <a:srgbClr val="FFFF00"/>
                </a:solidFill>
              </a:rPr>
              <a:t>Section 36(2) and (4); </a:t>
            </a:r>
          </a:p>
          <a:p>
            <a:pPr algn="just"/>
            <a:r>
              <a:rPr lang="en-ZA" dirty="0"/>
              <a:t>T</a:t>
            </a:r>
            <a:r>
              <a:rPr lang="en-ZA" dirty="0" smtClean="0"/>
              <a:t>he </a:t>
            </a:r>
            <a:r>
              <a:rPr lang="en-ZA" dirty="0"/>
              <a:t>governing body must obtain the MEC’s permission prior to purchasing any technology on hire-purchase </a:t>
            </a:r>
            <a:r>
              <a:rPr lang="en-ZA" dirty="0" smtClean="0"/>
              <a:t>terms;</a:t>
            </a:r>
          </a:p>
          <a:p>
            <a:pPr algn="just"/>
            <a:r>
              <a:rPr lang="en-ZA" dirty="0"/>
              <a:t>T</a:t>
            </a:r>
            <a:r>
              <a:rPr lang="en-ZA" dirty="0" smtClean="0"/>
              <a:t>he </a:t>
            </a:r>
            <a:r>
              <a:rPr lang="en-ZA" dirty="0"/>
              <a:t>governing body must also obtain permission to convert or alter classrooms for the purpose </a:t>
            </a:r>
            <a:r>
              <a:rPr lang="en-ZA" dirty="0" smtClean="0"/>
              <a:t>of technology.</a:t>
            </a:r>
          </a:p>
          <a:p>
            <a:pPr algn="just"/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49080"/>
            <a:ext cx="2857500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34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ZA" dirty="0" smtClean="0"/>
              <a:t>“The </a:t>
            </a:r>
            <a:r>
              <a:rPr lang="en-ZA" dirty="0"/>
              <a:t>quality of an education system cannot exceed the quality of its teachers”. </a:t>
            </a:r>
            <a:endParaRPr lang="en-ZA" dirty="0" smtClean="0"/>
          </a:p>
          <a:p>
            <a:pPr marL="0" indent="0" algn="just">
              <a:buNone/>
            </a:pPr>
            <a:r>
              <a:rPr lang="en-ZA" dirty="0" smtClean="0"/>
              <a:t>Thus</a:t>
            </a:r>
            <a:r>
              <a:rPr lang="en-ZA" dirty="0"/>
              <a:t>, the biggest investment is not technology, but good educators.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24944"/>
            <a:ext cx="3343189" cy="350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767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4960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459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7852329" cy="621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2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D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</TotalTime>
  <Words>663</Words>
  <Application>Microsoft Office PowerPoint</Application>
  <PresentationFormat>On-screen Show (4:3)</PresentationFormat>
  <Paragraphs>80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FEDSAS</vt:lpstr>
      <vt:lpstr>PowerPoint Presentation</vt:lpstr>
      <vt:lpstr>PowerPoint Presentation</vt:lpstr>
      <vt:lpstr>Budgeting aspects</vt:lpstr>
      <vt:lpstr>Technology today</vt:lpstr>
      <vt:lpstr>The budgeting framework</vt:lpstr>
      <vt:lpstr>Where does technology fit into the budget? </vt:lpstr>
      <vt:lpstr>When budgeting for technology, the following five key aspects should be considered</vt:lpstr>
      <vt:lpstr>PowerPoint Presentation</vt:lpstr>
      <vt:lpstr>Purchases </vt:lpstr>
      <vt:lpstr>Hidden costs</vt:lpstr>
      <vt:lpstr>Insurance and security</vt:lpstr>
      <vt:lpstr>PowerPoint Presentation</vt:lpstr>
      <vt:lpstr>Depreciation and write-off</vt:lpstr>
      <vt:lpstr>PowerPoint Presentation</vt:lpstr>
      <vt:lpstr>Training and software updates</vt:lpstr>
      <vt:lpstr>Old versus new</vt:lpstr>
      <vt:lpstr>Governing body member liability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Arno</dc:creator>
  <cp:lastModifiedBy>Suzaan Mellet</cp:lastModifiedBy>
  <cp:revision>38</cp:revision>
  <dcterms:created xsi:type="dcterms:W3CDTF">2014-07-04T10:10:49Z</dcterms:created>
  <dcterms:modified xsi:type="dcterms:W3CDTF">2014-09-16T14:52:10Z</dcterms:modified>
</cp:coreProperties>
</file>