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12"/>
  </p:notesMasterIdLst>
  <p:sldIdLst>
    <p:sldId id="257" r:id="rId2"/>
    <p:sldId id="256" r:id="rId3"/>
    <p:sldId id="258" r:id="rId4"/>
    <p:sldId id="263" r:id="rId5"/>
    <p:sldId id="262" r:id="rId6"/>
    <p:sldId id="267" r:id="rId7"/>
    <p:sldId id="268" r:id="rId8"/>
    <p:sldId id="260" r:id="rId9"/>
    <p:sldId id="269" r:id="rId10"/>
    <p:sldId id="26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2338" autoAdjust="0"/>
  </p:normalViewPr>
  <p:slideViewPr>
    <p:cSldViewPr>
      <p:cViewPr>
        <p:scale>
          <a:sx n="67" d="100"/>
          <a:sy n="67" d="100"/>
        </p:scale>
        <p:origin x="-1912" y="-2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interSettings" Target="printerSettings/printerSettings1.bin"/><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605614-C70D-8941-A55B-8D4AADC8DB13}" type="datetimeFigureOut">
              <a:rPr lang="en-US" smtClean="0"/>
              <a:t>2014/08/04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32EADA-12B8-784D-972E-2AA3F0EC99F8}" type="slidenum">
              <a:rPr lang="en-US" smtClean="0"/>
              <a:t>‹#›</a:t>
            </a:fld>
            <a:endParaRPr lang="en-US"/>
          </a:p>
        </p:txBody>
      </p:sp>
    </p:spTree>
    <p:extLst>
      <p:ext uri="{BB962C8B-B14F-4D97-AF65-F5344CB8AC3E}">
        <p14:creationId xmlns:p14="http://schemas.microsoft.com/office/powerpoint/2010/main" val="427914726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What is the first thing that</a:t>
            </a:r>
            <a:r>
              <a:rPr lang="en-US" baseline="0" dirty="0" smtClean="0"/>
              <a:t> comes to mind when I make this statement? </a:t>
            </a:r>
          </a:p>
          <a:p>
            <a:endParaRPr lang="en-US" baseline="0" dirty="0" smtClean="0"/>
          </a:p>
          <a:p>
            <a:r>
              <a:rPr lang="en-US" baseline="0" dirty="0" smtClean="0"/>
              <a:t>Take a moment to think about it.</a:t>
            </a:r>
            <a:endParaRPr lang="en-US" dirty="0"/>
          </a:p>
        </p:txBody>
      </p:sp>
      <p:sp>
        <p:nvSpPr>
          <p:cNvPr id="4" name="Slide Number Placeholder 3"/>
          <p:cNvSpPr>
            <a:spLocks noGrp="1"/>
          </p:cNvSpPr>
          <p:nvPr>
            <p:ph type="sldNum" sz="quarter" idx="10"/>
          </p:nvPr>
        </p:nvSpPr>
        <p:spPr/>
        <p:txBody>
          <a:bodyPr/>
          <a:lstStyle/>
          <a:p>
            <a:fld id="{D532EADA-12B8-784D-972E-2AA3F0EC99F8}" type="slidenum">
              <a:rPr lang="en-US" smtClean="0"/>
              <a:t>4</a:t>
            </a:fld>
            <a:endParaRPr lang="en-US"/>
          </a:p>
        </p:txBody>
      </p:sp>
    </p:spTree>
    <p:extLst>
      <p:ext uri="{BB962C8B-B14F-4D97-AF65-F5344CB8AC3E}">
        <p14:creationId xmlns:p14="http://schemas.microsoft.com/office/powerpoint/2010/main" val="4573124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Which one of these options is closest to</a:t>
            </a:r>
            <a:r>
              <a:rPr lang="en-US" baseline="0" dirty="0" smtClean="0"/>
              <a:t> what you were thinking?</a:t>
            </a:r>
            <a:endParaRPr lang="en-US" dirty="0"/>
          </a:p>
        </p:txBody>
      </p:sp>
      <p:sp>
        <p:nvSpPr>
          <p:cNvPr id="4" name="Slide Number Placeholder 3"/>
          <p:cNvSpPr>
            <a:spLocks noGrp="1"/>
          </p:cNvSpPr>
          <p:nvPr>
            <p:ph type="sldNum" sz="quarter" idx="10"/>
          </p:nvPr>
        </p:nvSpPr>
        <p:spPr/>
        <p:txBody>
          <a:bodyPr/>
          <a:lstStyle/>
          <a:p>
            <a:fld id="{D532EADA-12B8-784D-972E-2AA3F0EC99F8}" type="slidenum">
              <a:rPr lang="en-US" smtClean="0"/>
              <a:t>5</a:t>
            </a:fld>
            <a:endParaRPr lang="en-US"/>
          </a:p>
        </p:txBody>
      </p:sp>
    </p:spTree>
    <p:extLst>
      <p:ext uri="{BB962C8B-B14F-4D97-AF65-F5344CB8AC3E}">
        <p14:creationId xmlns:p14="http://schemas.microsoft.com/office/powerpoint/2010/main" val="23830047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the upcoming generations are our future, we</a:t>
            </a:r>
            <a:r>
              <a:rPr lang="en-US" baseline="0" dirty="0" smtClean="0"/>
              <a:t> will have to adapt to be able to speak their “language” and to prepare them for a future that we can only imagine in our wildest dreams.</a:t>
            </a:r>
            <a:endParaRPr lang="en-US" dirty="0"/>
          </a:p>
        </p:txBody>
      </p:sp>
      <p:sp>
        <p:nvSpPr>
          <p:cNvPr id="4" name="Slide Number Placeholder 3"/>
          <p:cNvSpPr>
            <a:spLocks noGrp="1"/>
          </p:cNvSpPr>
          <p:nvPr>
            <p:ph type="sldNum" sz="quarter" idx="10"/>
          </p:nvPr>
        </p:nvSpPr>
        <p:spPr/>
        <p:txBody>
          <a:bodyPr/>
          <a:lstStyle/>
          <a:p>
            <a:fld id="{D532EADA-12B8-784D-972E-2AA3F0EC99F8}" type="slidenum">
              <a:rPr lang="en-US" smtClean="0"/>
              <a:t>6</a:t>
            </a:fld>
            <a:endParaRPr lang="en-US"/>
          </a:p>
        </p:txBody>
      </p:sp>
    </p:spTree>
    <p:extLst>
      <p:ext uri="{BB962C8B-B14F-4D97-AF65-F5344CB8AC3E}">
        <p14:creationId xmlns:p14="http://schemas.microsoft.com/office/powerpoint/2010/main" val="29637688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21486" y="0"/>
            <a:ext cx="9022514" cy="6858000"/>
          </a:xfrm>
          <a:prstGeom prst="rect">
            <a:avLst/>
          </a:prstGeom>
        </p:spPr>
      </p:pic>
      <p:sp>
        <p:nvSpPr>
          <p:cNvPr id="2" name="Title 1"/>
          <p:cNvSpPr>
            <a:spLocks noGrp="1"/>
          </p:cNvSpPr>
          <p:nvPr>
            <p:ph type="ctrTitle"/>
          </p:nvPr>
        </p:nvSpPr>
        <p:spPr>
          <a:xfrm>
            <a:off x="3563888" y="2130425"/>
            <a:ext cx="4894312" cy="1470025"/>
          </a:xfrm>
        </p:spPr>
        <p:txBody>
          <a:bodyPr/>
          <a:lstStyle/>
          <a:p>
            <a:r>
              <a:rPr lang="en-US" dirty="0" smtClean="0"/>
              <a:t>Click to edit Master title style</a:t>
            </a:r>
            <a:endParaRPr lang="en-ZA" dirty="0"/>
          </a:p>
        </p:txBody>
      </p:sp>
      <p:sp>
        <p:nvSpPr>
          <p:cNvPr id="3" name="Subtitle 2"/>
          <p:cNvSpPr>
            <a:spLocks noGrp="1"/>
          </p:cNvSpPr>
          <p:nvPr>
            <p:ph type="subTitle" idx="1"/>
          </p:nvPr>
        </p:nvSpPr>
        <p:spPr>
          <a:xfrm>
            <a:off x="3563888" y="3886200"/>
            <a:ext cx="4896544" cy="1752600"/>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ZA"/>
          </a:p>
        </p:txBody>
      </p:sp>
      <p:sp>
        <p:nvSpPr>
          <p:cNvPr id="4" name="Date Placeholder 3"/>
          <p:cNvSpPr>
            <a:spLocks noGrp="1"/>
          </p:cNvSpPr>
          <p:nvPr>
            <p:ph type="dt" sz="half" idx="10"/>
          </p:nvPr>
        </p:nvSpPr>
        <p:spPr/>
        <p:txBody>
          <a:bodyPr/>
          <a:lstStyle/>
          <a:p>
            <a:fld id="{446EDCD6-9501-4311-AC80-476F56ADB93C}" type="datetimeFigureOut">
              <a:rPr lang="en-ZA" smtClean="0"/>
              <a:t>2014/08/04</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942B8584-BE7D-479C-8E6C-253C3D30BA3F}" type="slidenum">
              <a:rPr lang="en-ZA" smtClean="0"/>
              <a:t>‹#›</a:t>
            </a:fld>
            <a:endParaRPr lang="en-ZA"/>
          </a:p>
        </p:txBody>
      </p:sp>
      <p:pic>
        <p:nvPicPr>
          <p:cNvPr id="8" name="Picture 7"/>
          <p:cNvPicPr>
            <a:picLocks noChangeAspect="1"/>
          </p:cNvPicPr>
          <p:nvPr userDrawn="1"/>
        </p:nvPicPr>
        <p:blipFill rotWithShape="1">
          <a:blip r:embed="rId3" cstate="print">
            <a:extLst>
              <a:ext uri="{28A0092B-C50C-407E-A947-70E740481C1C}">
                <a14:useLocalDpi xmlns:a14="http://schemas.microsoft.com/office/drawing/2010/main" val="0"/>
              </a:ext>
            </a:extLst>
          </a:blip>
          <a:srcRect b="19778"/>
          <a:stretch/>
        </p:blipFill>
        <p:spPr>
          <a:xfrm>
            <a:off x="467566" y="5803257"/>
            <a:ext cx="1622606" cy="820294"/>
          </a:xfrm>
          <a:prstGeom prst="rect">
            <a:avLst/>
          </a:prstGeom>
        </p:spPr>
      </p:pic>
    </p:spTree>
    <p:extLst>
      <p:ext uri="{BB962C8B-B14F-4D97-AF65-F5344CB8AC3E}">
        <p14:creationId xmlns:p14="http://schemas.microsoft.com/office/powerpoint/2010/main" val="2673536115"/>
      </p:ext>
    </p:extLst>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446EDCD6-9501-4311-AC80-476F56ADB93C}" type="datetimeFigureOut">
              <a:rPr lang="en-ZA" smtClean="0"/>
              <a:t>2014/08/04</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942B8584-BE7D-479C-8E6C-253C3D30BA3F}" type="slidenum">
              <a:rPr lang="en-ZA" smtClean="0"/>
              <a:t>‹#›</a:t>
            </a:fld>
            <a:endParaRPr lang="en-ZA"/>
          </a:p>
        </p:txBody>
      </p:sp>
    </p:spTree>
    <p:extLst>
      <p:ext uri="{BB962C8B-B14F-4D97-AF65-F5344CB8AC3E}">
        <p14:creationId xmlns:p14="http://schemas.microsoft.com/office/powerpoint/2010/main" val="4061787325"/>
      </p:ext>
    </p:extLst>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46EDCD6-9501-4311-AC80-476F56ADB93C}" type="datetimeFigureOut">
              <a:rPr lang="en-ZA" smtClean="0"/>
              <a:t>2014/08/04</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942B8584-BE7D-479C-8E6C-253C3D30BA3F}" type="slidenum">
              <a:rPr lang="en-ZA" smtClean="0"/>
              <a:t>‹#›</a:t>
            </a:fld>
            <a:endParaRPr lang="en-ZA"/>
          </a:p>
        </p:txBody>
      </p:sp>
    </p:spTree>
    <p:extLst>
      <p:ext uri="{BB962C8B-B14F-4D97-AF65-F5344CB8AC3E}">
        <p14:creationId xmlns:p14="http://schemas.microsoft.com/office/powerpoint/2010/main" val="727923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4"/>
          <p:cNvSpPr>
            <a:spLocks noGrp="1"/>
          </p:cNvSpPr>
          <p:nvPr>
            <p:ph type="dt" sz="half" idx="10"/>
          </p:nvPr>
        </p:nvSpPr>
        <p:spPr/>
        <p:txBody>
          <a:bodyPr/>
          <a:lstStyle/>
          <a:p>
            <a:fld id="{446EDCD6-9501-4311-AC80-476F56ADB93C}" type="datetimeFigureOut">
              <a:rPr lang="en-ZA" smtClean="0"/>
              <a:t>2014/08/04</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942B8584-BE7D-479C-8E6C-253C3D30BA3F}" type="slidenum">
              <a:rPr lang="en-ZA" smtClean="0"/>
              <a:t>‹#›</a:t>
            </a:fld>
            <a:endParaRPr lang="en-ZA"/>
          </a:p>
        </p:txBody>
      </p:sp>
    </p:spTree>
    <p:extLst>
      <p:ext uri="{BB962C8B-B14F-4D97-AF65-F5344CB8AC3E}">
        <p14:creationId xmlns:p14="http://schemas.microsoft.com/office/powerpoint/2010/main" val="1148751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6"/>
          <p:cNvSpPr>
            <a:spLocks noGrp="1"/>
          </p:cNvSpPr>
          <p:nvPr>
            <p:ph type="dt" sz="half" idx="10"/>
          </p:nvPr>
        </p:nvSpPr>
        <p:spPr/>
        <p:txBody>
          <a:bodyPr/>
          <a:lstStyle/>
          <a:p>
            <a:fld id="{446EDCD6-9501-4311-AC80-476F56ADB93C}" type="datetimeFigureOut">
              <a:rPr lang="en-ZA" smtClean="0"/>
              <a:t>2014/08/04</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942B8584-BE7D-479C-8E6C-253C3D30BA3F}" type="slidenum">
              <a:rPr lang="en-ZA" smtClean="0"/>
              <a:t>‹#›</a:t>
            </a:fld>
            <a:endParaRPr lang="en-ZA"/>
          </a:p>
        </p:txBody>
      </p:sp>
    </p:spTree>
    <p:extLst>
      <p:ext uri="{BB962C8B-B14F-4D97-AF65-F5344CB8AC3E}">
        <p14:creationId xmlns:p14="http://schemas.microsoft.com/office/powerpoint/2010/main" val="1089970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Date Placeholder 2"/>
          <p:cNvSpPr>
            <a:spLocks noGrp="1"/>
          </p:cNvSpPr>
          <p:nvPr>
            <p:ph type="dt" sz="half" idx="10"/>
          </p:nvPr>
        </p:nvSpPr>
        <p:spPr/>
        <p:txBody>
          <a:bodyPr/>
          <a:lstStyle/>
          <a:p>
            <a:fld id="{446EDCD6-9501-4311-AC80-476F56ADB93C}" type="datetimeFigureOut">
              <a:rPr lang="en-ZA" smtClean="0"/>
              <a:t>2014/08/04</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942B8584-BE7D-479C-8E6C-253C3D30BA3F}" type="slidenum">
              <a:rPr lang="en-ZA" smtClean="0"/>
              <a:t>‹#›</a:t>
            </a:fld>
            <a:endParaRPr lang="en-ZA"/>
          </a:p>
        </p:txBody>
      </p:sp>
    </p:spTree>
    <p:extLst>
      <p:ext uri="{BB962C8B-B14F-4D97-AF65-F5344CB8AC3E}">
        <p14:creationId xmlns:p14="http://schemas.microsoft.com/office/powerpoint/2010/main" val="465637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6EDCD6-9501-4311-AC80-476F56ADB93C}" type="datetimeFigureOut">
              <a:rPr lang="en-ZA" smtClean="0"/>
              <a:t>2014/08/04</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942B8584-BE7D-479C-8E6C-253C3D30BA3F}" type="slidenum">
              <a:rPr lang="en-ZA" smtClean="0"/>
              <a:t>‹#›</a:t>
            </a:fld>
            <a:endParaRPr lang="en-ZA"/>
          </a:p>
        </p:txBody>
      </p:sp>
    </p:spTree>
    <p:extLst>
      <p:ext uri="{BB962C8B-B14F-4D97-AF65-F5344CB8AC3E}">
        <p14:creationId xmlns:p14="http://schemas.microsoft.com/office/powerpoint/2010/main" val="2318856396"/>
      </p:ext>
    </p:extLst>
  </p:cSld>
  <p:clrMapOvr>
    <a:masterClrMapping/>
  </p:clrMapOvr>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46EDCD6-9501-4311-AC80-476F56ADB93C}" type="datetimeFigureOut">
              <a:rPr lang="en-ZA" smtClean="0"/>
              <a:t>2014/08/04</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942B8584-BE7D-479C-8E6C-253C3D30BA3F}" type="slidenum">
              <a:rPr lang="en-ZA" smtClean="0"/>
              <a:t>‹#›</a:t>
            </a:fld>
            <a:endParaRPr lang="en-ZA"/>
          </a:p>
        </p:txBody>
      </p:sp>
    </p:spTree>
    <p:extLst>
      <p:ext uri="{BB962C8B-B14F-4D97-AF65-F5344CB8AC3E}">
        <p14:creationId xmlns:p14="http://schemas.microsoft.com/office/powerpoint/2010/main" val="1642091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46EDCD6-9501-4311-AC80-476F56ADB93C}" type="datetimeFigureOut">
              <a:rPr lang="en-ZA" smtClean="0"/>
              <a:t>2014/08/04</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942B8584-BE7D-479C-8E6C-253C3D30BA3F}" type="slidenum">
              <a:rPr lang="en-ZA" smtClean="0"/>
              <a:t>‹#›</a:t>
            </a:fld>
            <a:endParaRPr lang="en-ZA"/>
          </a:p>
        </p:txBody>
      </p:sp>
    </p:spTree>
    <p:extLst>
      <p:ext uri="{BB962C8B-B14F-4D97-AF65-F5344CB8AC3E}">
        <p14:creationId xmlns:p14="http://schemas.microsoft.com/office/powerpoint/2010/main" val="2536957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446EDCD6-9501-4311-AC80-476F56ADB93C}" type="datetimeFigureOut">
              <a:rPr lang="en-ZA" smtClean="0"/>
              <a:t>2014/08/04</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942B8584-BE7D-479C-8E6C-253C3D30BA3F}" type="slidenum">
              <a:rPr lang="en-ZA" smtClean="0"/>
              <a:t>‹#›</a:t>
            </a:fld>
            <a:endParaRPr lang="en-ZA"/>
          </a:p>
        </p:txBody>
      </p:sp>
    </p:spTree>
    <p:extLst>
      <p:ext uri="{BB962C8B-B14F-4D97-AF65-F5344CB8AC3E}">
        <p14:creationId xmlns:p14="http://schemas.microsoft.com/office/powerpoint/2010/main" val="29567354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446EDCD6-9501-4311-AC80-476F56ADB93C}" type="datetimeFigureOut">
              <a:rPr lang="en-ZA" smtClean="0"/>
              <a:t>2014/08/04</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942B8584-BE7D-479C-8E6C-253C3D30BA3F}" type="slidenum">
              <a:rPr lang="en-ZA" smtClean="0"/>
              <a:t>‹#›</a:t>
            </a:fld>
            <a:endParaRPr lang="en-ZA"/>
          </a:p>
        </p:txBody>
      </p:sp>
    </p:spTree>
    <p:extLst>
      <p:ext uri="{BB962C8B-B14F-4D97-AF65-F5344CB8AC3E}">
        <p14:creationId xmlns:p14="http://schemas.microsoft.com/office/powerpoint/2010/main" val="54917509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4"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6858000"/>
          </a:xfrm>
          <a:prstGeom prst="rect">
            <a:avLst/>
          </a:prstGeom>
          <a:gradFill flip="none" rotWithShape="1">
            <a:gsLst>
              <a:gs pos="100000">
                <a:schemeClr val="tx2">
                  <a:lumMod val="50000"/>
                </a:schemeClr>
              </a:gs>
              <a:gs pos="72000">
                <a:schemeClr val="accent1">
                  <a:lumMod val="75000"/>
                </a:schemeClr>
              </a:gs>
              <a:gs pos="0">
                <a:schemeClr val="tx2">
                  <a:lumMod val="60000"/>
                  <a:lumOff val="40000"/>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Z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bg1"/>
                </a:solidFill>
              </a:defRPr>
            </a:lvl1pPr>
          </a:lstStyle>
          <a:p>
            <a:fld id="{446EDCD6-9501-4311-AC80-476F56ADB93C}" type="datetimeFigureOut">
              <a:rPr lang="en-ZA" smtClean="0"/>
              <a:pPr/>
              <a:t>2014/08/04</a:t>
            </a:fld>
            <a:endParaRPr lang="en-Z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bg1"/>
                </a:solidFill>
              </a:defRPr>
            </a:lvl1pPr>
          </a:lstStyle>
          <a:p>
            <a:endParaRPr lang="en-Z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bg1"/>
                </a:solidFill>
              </a:defRPr>
            </a:lvl1pPr>
          </a:lstStyle>
          <a:p>
            <a:fld id="{942B8584-BE7D-479C-8E6C-253C3D30BA3F}" type="slidenum">
              <a:rPr lang="en-ZA" smtClean="0"/>
              <a:pPr/>
              <a:t>‹#›</a:t>
            </a:fld>
            <a:endParaRPr lang="en-ZA"/>
          </a:p>
        </p:txBody>
      </p:sp>
      <p:pic>
        <p:nvPicPr>
          <p:cNvPr id="8" name="Picture 7"/>
          <p:cNvPicPr>
            <a:picLocks noChangeAspect="1"/>
          </p:cNvPicPr>
          <p:nvPr userDrawn="1"/>
        </p:nvPicPr>
        <p:blipFill rotWithShape="1">
          <a:blip r:embed="rId13" cstate="print">
            <a:extLst>
              <a:ext uri="{28A0092B-C50C-407E-A947-70E740481C1C}">
                <a14:useLocalDpi xmlns:a14="http://schemas.microsoft.com/office/drawing/2010/main" val="0"/>
              </a:ext>
            </a:extLst>
          </a:blip>
          <a:srcRect b="19778"/>
          <a:stretch/>
        </p:blipFill>
        <p:spPr>
          <a:xfrm>
            <a:off x="467566" y="5803257"/>
            <a:ext cx="1622606" cy="820294"/>
          </a:xfrm>
          <a:prstGeom prst="rect">
            <a:avLst/>
          </a:prstGeom>
        </p:spPr>
      </p:pic>
      <p:pic>
        <p:nvPicPr>
          <p:cNvPr id="10" name="Picture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353493" y="5803257"/>
            <a:ext cx="1245111" cy="559309"/>
          </a:xfrm>
          <a:prstGeom prst="rect">
            <a:avLst/>
          </a:prstGeom>
        </p:spPr>
      </p:pic>
    </p:spTree>
    <p:extLst>
      <p:ext uri="{BB962C8B-B14F-4D97-AF65-F5344CB8AC3E}">
        <p14:creationId xmlns:p14="http://schemas.microsoft.com/office/powerpoint/2010/main" val="1446977544"/>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iming>
    <p:tnLst>
      <p:par>
        <p:cTn xmlns:p14="http://schemas.microsoft.com/office/powerpoint/2010/main" id="1" dur="indefinite" restart="never" nodeType="tmRoot"/>
      </p:par>
    </p:tnLst>
  </p:timing>
  <p:txStyles>
    <p:titleStyle>
      <a:lvl1pPr algn="ctr" defTabSz="914400" rtl="0" eaLnBrk="1" latinLnBrk="0" hangingPunct="1">
        <a:spcBef>
          <a:spcPct val="0"/>
        </a:spcBef>
        <a:buNone/>
        <a:defRPr sz="4400" kern="1200">
          <a:solidFill>
            <a:schemeClr val="bg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bg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bg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bg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6858000"/>
          </a:xfrm>
          <a:prstGeom prst="rect">
            <a:avLst/>
          </a:prstGeom>
          <a:gradFill flip="none" rotWithShape="1">
            <a:gsLst>
              <a:gs pos="100000">
                <a:schemeClr val="tx2">
                  <a:lumMod val="50000"/>
                </a:schemeClr>
              </a:gs>
              <a:gs pos="72000">
                <a:schemeClr val="accent1">
                  <a:lumMod val="75000"/>
                </a:schemeClr>
              </a:gs>
              <a:gs pos="0">
                <a:schemeClr val="tx2">
                  <a:lumMod val="60000"/>
                  <a:lumOff val="40000"/>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3991" y="1968243"/>
            <a:ext cx="4636018" cy="2921514"/>
          </a:xfrm>
          <a:prstGeom prst="rect">
            <a:avLst/>
          </a:prstGeom>
        </p:spPr>
      </p:pic>
    </p:spTree>
    <p:extLst>
      <p:ext uri="{BB962C8B-B14F-4D97-AF65-F5344CB8AC3E}">
        <p14:creationId xmlns:p14="http://schemas.microsoft.com/office/powerpoint/2010/main" val="420262667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80" y="85279"/>
            <a:ext cx="8449788" cy="6797629"/>
          </a:xfrm>
          <a:prstGeom prst="rect">
            <a:avLst/>
          </a:prstGeom>
        </p:spPr>
      </p:pic>
    </p:spTree>
    <p:extLst>
      <p:ext uri="{BB962C8B-B14F-4D97-AF65-F5344CB8AC3E}">
        <p14:creationId xmlns:p14="http://schemas.microsoft.com/office/powerpoint/2010/main" val="1204604313"/>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ZA" dirty="0" smtClean="0"/>
              <a:t>Digital citizenship</a:t>
            </a:r>
            <a:endParaRPr lang="en-ZA" dirty="0"/>
          </a:p>
        </p:txBody>
      </p:sp>
      <p:sp>
        <p:nvSpPr>
          <p:cNvPr id="3" name="Subtitle 2"/>
          <p:cNvSpPr>
            <a:spLocks noGrp="1"/>
          </p:cNvSpPr>
          <p:nvPr>
            <p:ph type="subTitle" idx="1"/>
          </p:nvPr>
        </p:nvSpPr>
        <p:spPr/>
        <p:txBody>
          <a:bodyPr/>
          <a:lstStyle/>
          <a:p>
            <a:r>
              <a:rPr lang="en-ZA" dirty="0" smtClean="0"/>
              <a:t>Where are you, and where are you heading?</a:t>
            </a:r>
            <a:endParaRPr lang="en-ZA" dirty="0"/>
          </a:p>
        </p:txBody>
      </p:sp>
    </p:spTree>
    <p:extLst>
      <p:ext uri="{BB962C8B-B14F-4D97-AF65-F5344CB8AC3E}">
        <p14:creationId xmlns:p14="http://schemas.microsoft.com/office/powerpoint/2010/main" val="2369885132"/>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Digital citizenship</a:t>
            </a:r>
            <a:endParaRPr lang="en-US" dirty="0"/>
          </a:p>
        </p:txBody>
      </p:sp>
      <p:sp>
        <p:nvSpPr>
          <p:cNvPr id="3" name="Content Placeholder 2"/>
          <p:cNvSpPr>
            <a:spLocks noGrp="1"/>
          </p:cNvSpPr>
          <p:nvPr>
            <p:ph idx="1"/>
          </p:nvPr>
        </p:nvSpPr>
        <p:spPr/>
        <p:txBody>
          <a:bodyPr/>
          <a:lstStyle/>
          <a:p>
            <a:pPr marL="0" indent="0">
              <a:buNone/>
            </a:pPr>
            <a:endParaRPr lang="en-US" dirty="0" smtClean="0"/>
          </a:p>
          <a:p>
            <a:pPr marL="0" indent="0">
              <a:buNone/>
            </a:pPr>
            <a:endParaRPr lang="en-US" dirty="0"/>
          </a:p>
          <a:p>
            <a:pPr marL="0" indent="0" algn="just">
              <a:buNone/>
            </a:pPr>
            <a:r>
              <a:rPr lang="en-US" dirty="0" smtClean="0"/>
              <a:t>Technology and social media play an increasingly critical role in the workplace and in education.</a:t>
            </a:r>
            <a:endParaRPr lang="en-US" dirty="0"/>
          </a:p>
        </p:txBody>
      </p:sp>
    </p:spTree>
    <p:extLst>
      <p:ext uri="{BB962C8B-B14F-4D97-AF65-F5344CB8AC3E}">
        <p14:creationId xmlns:p14="http://schemas.microsoft.com/office/powerpoint/2010/main" val="2555213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55776" y="724067"/>
            <a:ext cx="5184576" cy="4801314"/>
          </a:xfrm>
          <a:prstGeom prst="rect">
            <a:avLst/>
          </a:prstGeom>
          <a:noFill/>
        </p:spPr>
        <p:txBody>
          <a:bodyPr wrap="square" rtlCol="0">
            <a:spAutoFit/>
          </a:bodyPr>
          <a:lstStyle/>
          <a:p>
            <a:endParaRPr lang="en-ZA" dirty="0" smtClean="0">
              <a:solidFill>
                <a:schemeClr val="bg1"/>
              </a:solidFill>
            </a:endParaRPr>
          </a:p>
          <a:p>
            <a:endParaRPr lang="en-ZA" dirty="0">
              <a:solidFill>
                <a:schemeClr val="bg1"/>
              </a:solidFill>
            </a:endParaRPr>
          </a:p>
          <a:p>
            <a:pPr algn="just"/>
            <a:r>
              <a:rPr lang="en-ZA" dirty="0" smtClean="0">
                <a:solidFill>
                  <a:schemeClr val="bg1"/>
                </a:solidFill>
              </a:rPr>
              <a:t>Technological devices and social media </a:t>
            </a:r>
            <a:r>
              <a:rPr lang="en-ZA" i="1" dirty="0" smtClean="0">
                <a:solidFill>
                  <a:schemeClr val="bg1"/>
                </a:solidFill>
              </a:rPr>
              <a:t>already</a:t>
            </a:r>
            <a:r>
              <a:rPr lang="en-ZA" dirty="0" smtClean="0">
                <a:solidFill>
                  <a:schemeClr val="bg1"/>
                </a:solidFill>
              </a:rPr>
              <a:t> play an important part in my personal and professional life. It is logical that they belong in the workplace.</a:t>
            </a:r>
          </a:p>
          <a:p>
            <a:endParaRPr lang="en-ZA" dirty="0" smtClean="0">
              <a:solidFill>
                <a:schemeClr val="bg1"/>
              </a:solidFill>
            </a:endParaRPr>
          </a:p>
          <a:p>
            <a:endParaRPr lang="en-ZA" dirty="0">
              <a:solidFill>
                <a:schemeClr val="bg1"/>
              </a:solidFill>
            </a:endParaRPr>
          </a:p>
          <a:p>
            <a:pPr algn="just"/>
            <a:r>
              <a:rPr lang="en-ZA" dirty="0" smtClean="0">
                <a:solidFill>
                  <a:schemeClr val="bg1"/>
                </a:solidFill>
              </a:rPr>
              <a:t>I’m not entirely sure. I use technological devices and social media in my personal life, but I think they cause problems in the workplace.</a:t>
            </a:r>
          </a:p>
          <a:p>
            <a:endParaRPr lang="en-ZA" dirty="0" smtClean="0">
              <a:solidFill>
                <a:schemeClr val="bg1"/>
              </a:solidFill>
            </a:endParaRPr>
          </a:p>
          <a:p>
            <a:endParaRPr lang="en-ZA" dirty="0">
              <a:solidFill>
                <a:schemeClr val="bg1"/>
              </a:solidFill>
            </a:endParaRPr>
          </a:p>
          <a:p>
            <a:endParaRPr lang="en-ZA" dirty="0" smtClean="0">
              <a:solidFill>
                <a:schemeClr val="bg1"/>
              </a:solidFill>
            </a:endParaRPr>
          </a:p>
          <a:p>
            <a:endParaRPr lang="en-ZA" dirty="0" smtClean="0">
              <a:solidFill>
                <a:schemeClr val="bg1"/>
              </a:solidFill>
            </a:endParaRPr>
          </a:p>
          <a:p>
            <a:pPr algn="just"/>
            <a:r>
              <a:rPr lang="en-ZA" dirty="0" smtClean="0">
                <a:solidFill>
                  <a:schemeClr val="bg1"/>
                </a:solidFill>
              </a:rPr>
              <a:t>Technological devices …? Do you mean like an electrical lawnmower?</a:t>
            </a:r>
          </a:p>
          <a:p>
            <a:r>
              <a:rPr lang="en-ZA" dirty="0" smtClean="0">
                <a:solidFill>
                  <a:schemeClr val="bg1"/>
                </a:solidFill>
              </a:rPr>
              <a:t>Social media …? What’s that …?</a:t>
            </a:r>
            <a:endParaRPr lang="en-ZA" dirty="0">
              <a:solidFill>
                <a:schemeClr val="bg1"/>
              </a:solidFill>
            </a:endParaRPr>
          </a:p>
        </p:txBody>
      </p:sp>
      <p:grpSp>
        <p:nvGrpSpPr>
          <p:cNvPr id="36" name="Group 35"/>
          <p:cNvGrpSpPr/>
          <p:nvPr/>
        </p:nvGrpSpPr>
        <p:grpSpPr>
          <a:xfrm>
            <a:off x="611560" y="548680"/>
            <a:ext cx="1584144" cy="1224136"/>
            <a:chOff x="611560" y="221964"/>
            <a:chExt cx="1584144" cy="1224136"/>
          </a:xfrm>
        </p:grpSpPr>
        <p:sp>
          <p:nvSpPr>
            <p:cNvPr id="4" name="Oval 3"/>
            <p:cNvSpPr/>
            <p:nvPr/>
          </p:nvSpPr>
          <p:spPr>
            <a:xfrm>
              <a:off x="611560" y="221964"/>
              <a:ext cx="864096" cy="864096"/>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4800" dirty="0"/>
                <a:t>A</a:t>
              </a:r>
            </a:p>
          </p:txBody>
        </p:sp>
        <p:cxnSp>
          <p:nvCxnSpPr>
            <p:cNvPr id="26" name="Straight Connector 25"/>
            <p:cNvCxnSpPr>
              <a:stCxn id="4" idx="5"/>
            </p:cNvCxnSpPr>
            <p:nvPr/>
          </p:nvCxnSpPr>
          <p:spPr>
            <a:xfrm>
              <a:off x="1349112" y="959516"/>
              <a:ext cx="342568" cy="342584"/>
            </a:xfrm>
            <a:prstGeom prst="line">
              <a:avLst/>
            </a:prstGeom>
            <a:ln w="3810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691680" y="1302100"/>
              <a:ext cx="432048" cy="0"/>
            </a:xfrm>
            <a:prstGeom prst="line">
              <a:avLst/>
            </a:prstGeom>
            <a:ln w="38100">
              <a:solidFill>
                <a:schemeClr val="accent3">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flipH="1">
              <a:off x="1907704" y="1158100"/>
              <a:ext cx="288000" cy="288000"/>
              <a:chOff x="3419872" y="798060"/>
              <a:chExt cx="288000" cy="288000"/>
            </a:xfrm>
          </p:grpSpPr>
          <p:sp>
            <p:nvSpPr>
              <p:cNvPr id="7" name="Oval 6"/>
              <p:cNvSpPr/>
              <p:nvPr/>
            </p:nvSpPr>
            <p:spPr>
              <a:xfrm>
                <a:off x="3419872" y="798060"/>
                <a:ext cx="288000" cy="28800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8" name="Isosceles Triangle 7"/>
              <p:cNvSpPr/>
              <p:nvPr/>
            </p:nvSpPr>
            <p:spPr>
              <a:xfrm rot="16200000">
                <a:off x="3423660" y="846671"/>
                <a:ext cx="221303" cy="19077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grpSp>
      </p:grpSp>
      <p:grpSp>
        <p:nvGrpSpPr>
          <p:cNvPr id="37" name="Group 36"/>
          <p:cNvGrpSpPr/>
          <p:nvPr/>
        </p:nvGrpSpPr>
        <p:grpSpPr>
          <a:xfrm>
            <a:off x="611560" y="2197651"/>
            <a:ext cx="1584144" cy="1224136"/>
            <a:chOff x="611560" y="221964"/>
            <a:chExt cx="1584144" cy="1224136"/>
          </a:xfrm>
        </p:grpSpPr>
        <p:sp>
          <p:nvSpPr>
            <p:cNvPr id="38" name="Oval 37"/>
            <p:cNvSpPr/>
            <p:nvPr/>
          </p:nvSpPr>
          <p:spPr>
            <a:xfrm>
              <a:off x="611560" y="221964"/>
              <a:ext cx="864096" cy="864096"/>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4800" dirty="0"/>
                <a:t>B</a:t>
              </a:r>
            </a:p>
          </p:txBody>
        </p:sp>
        <p:cxnSp>
          <p:nvCxnSpPr>
            <p:cNvPr id="39" name="Straight Connector 38"/>
            <p:cNvCxnSpPr>
              <a:stCxn id="38" idx="5"/>
            </p:cNvCxnSpPr>
            <p:nvPr/>
          </p:nvCxnSpPr>
          <p:spPr>
            <a:xfrm>
              <a:off x="1349112" y="959516"/>
              <a:ext cx="342568" cy="342584"/>
            </a:xfrm>
            <a:prstGeom prst="line">
              <a:avLst/>
            </a:prstGeom>
            <a:ln w="381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1691680" y="1302100"/>
              <a:ext cx="432048" cy="0"/>
            </a:xfrm>
            <a:prstGeom prst="line">
              <a:avLst/>
            </a:prstGeom>
            <a:ln w="38100">
              <a:solidFill>
                <a:schemeClr val="tx2">
                  <a:lumMod val="60000"/>
                  <a:lumOff val="4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41" name="Group 40"/>
            <p:cNvGrpSpPr/>
            <p:nvPr/>
          </p:nvGrpSpPr>
          <p:grpSpPr>
            <a:xfrm flipH="1">
              <a:off x="1907704" y="1158100"/>
              <a:ext cx="288000" cy="288000"/>
              <a:chOff x="3419872" y="798060"/>
              <a:chExt cx="288000" cy="288000"/>
            </a:xfrm>
          </p:grpSpPr>
          <p:sp>
            <p:nvSpPr>
              <p:cNvPr id="42" name="Oval 41"/>
              <p:cNvSpPr/>
              <p:nvPr/>
            </p:nvSpPr>
            <p:spPr>
              <a:xfrm>
                <a:off x="3419872" y="798060"/>
                <a:ext cx="288000" cy="288000"/>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43" name="Isosceles Triangle 42"/>
              <p:cNvSpPr/>
              <p:nvPr/>
            </p:nvSpPr>
            <p:spPr>
              <a:xfrm rot="16200000">
                <a:off x="3423660" y="846671"/>
                <a:ext cx="221303" cy="19077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grpSp>
      </p:grpSp>
      <p:grpSp>
        <p:nvGrpSpPr>
          <p:cNvPr id="44" name="Group 43"/>
          <p:cNvGrpSpPr/>
          <p:nvPr/>
        </p:nvGrpSpPr>
        <p:grpSpPr>
          <a:xfrm>
            <a:off x="611560" y="3899732"/>
            <a:ext cx="1584144" cy="1224136"/>
            <a:chOff x="611560" y="221964"/>
            <a:chExt cx="1584144" cy="1224136"/>
          </a:xfrm>
          <a:solidFill>
            <a:srgbClr val="FFC000"/>
          </a:solidFill>
        </p:grpSpPr>
        <p:sp>
          <p:nvSpPr>
            <p:cNvPr id="45" name="Oval 44"/>
            <p:cNvSpPr/>
            <p:nvPr/>
          </p:nvSpPr>
          <p:spPr>
            <a:xfrm>
              <a:off x="611560" y="221964"/>
              <a:ext cx="864096" cy="86409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4800" dirty="0"/>
                <a:t>C</a:t>
              </a:r>
            </a:p>
          </p:txBody>
        </p:sp>
        <p:cxnSp>
          <p:nvCxnSpPr>
            <p:cNvPr id="46" name="Straight Connector 45"/>
            <p:cNvCxnSpPr>
              <a:stCxn id="45" idx="5"/>
            </p:cNvCxnSpPr>
            <p:nvPr/>
          </p:nvCxnSpPr>
          <p:spPr>
            <a:xfrm>
              <a:off x="1349112" y="959516"/>
              <a:ext cx="342568" cy="342584"/>
            </a:xfrm>
            <a:prstGeom prst="line">
              <a:avLst/>
            </a:prstGeom>
            <a:grpFill/>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1691680" y="1302100"/>
              <a:ext cx="432048" cy="0"/>
            </a:xfrm>
            <a:prstGeom prst="line">
              <a:avLst/>
            </a:prstGeom>
            <a:grpFill/>
            <a:ln w="38100">
              <a:solidFill>
                <a:srgbClr val="FFC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48" name="Group 47"/>
            <p:cNvGrpSpPr/>
            <p:nvPr/>
          </p:nvGrpSpPr>
          <p:grpSpPr>
            <a:xfrm flipH="1">
              <a:off x="1907704" y="1158100"/>
              <a:ext cx="288000" cy="288000"/>
              <a:chOff x="3419872" y="798060"/>
              <a:chExt cx="288000" cy="288000"/>
            </a:xfrm>
            <a:grpFill/>
          </p:grpSpPr>
          <p:sp>
            <p:nvSpPr>
              <p:cNvPr id="49" name="Oval 48"/>
              <p:cNvSpPr/>
              <p:nvPr/>
            </p:nvSpPr>
            <p:spPr>
              <a:xfrm>
                <a:off x="3419872" y="798060"/>
                <a:ext cx="288000" cy="28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50" name="Isosceles Triangle 49"/>
              <p:cNvSpPr/>
              <p:nvPr/>
            </p:nvSpPr>
            <p:spPr>
              <a:xfrm rot="16200000">
                <a:off x="3423660" y="846671"/>
                <a:ext cx="221303" cy="190778"/>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grpSp>
      </p:grpSp>
    </p:spTree>
    <p:extLst>
      <p:ext uri="{BB962C8B-B14F-4D97-AF65-F5344CB8AC3E}">
        <p14:creationId xmlns:p14="http://schemas.microsoft.com/office/powerpoint/2010/main" val="1458210322"/>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endParaRPr lang="en-US" dirty="0" smtClean="0"/>
          </a:p>
          <a:p>
            <a:pPr marL="0" indent="0">
              <a:buNone/>
            </a:pPr>
            <a:endParaRPr lang="en-US" dirty="0"/>
          </a:p>
          <a:p>
            <a:pPr marL="0" indent="0" algn="ctr">
              <a:buNone/>
            </a:pPr>
            <a:endParaRPr lang="en-US" sz="4000" dirty="0" smtClean="0"/>
          </a:p>
          <a:p>
            <a:pPr marL="0" indent="0" algn="ctr">
              <a:buNone/>
            </a:pPr>
            <a:r>
              <a:rPr lang="en-US" sz="4000" dirty="0" smtClean="0"/>
              <a:t>Digital natives are the future</a:t>
            </a:r>
            <a:endParaRPr lang="en-US" sz="4000" dirty="0"/>
          </a:p>
        </p:txBody>
      </p:sp>
    </p:spTree>
    <p:extLst>
      <p:ext uri="{BB962C8B-B14F-4D97-AF65-F5344CB8AC3E}">
        <p14:creationId xmlns:p14="http://schemas.microsoft.com/office/powerpoint/2010/main" val="21885036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US"/>
              <a:t>“We need technology in every classroom and in every student and teacher’s hand, because it is the pen and paper of our time, and it is the lens through which we experience much of our world.”</a:t>
            </a:r>
          </a:p>
          <a:p>
            <a:pPr marL="0" indent="0" algn="ctr">
              <a:buNone/>
            </a:pPr>
            <a:endParaRPr lang="en-US"/>
          </a:p>
          <a:p>
            <a:pPr marL="0" indent="0" algn="ctr">
              <a:buNone/>
            </a:pPr>
            <a:r>
              <a:rPr lang="en-US" b="1"/>
              <a:t>–David </a:t>
            </a:r>
            <a:r>
              <a:rPr lang="en-US" b="1" smtClean="0"/>
              <a:t>Warlick</a:t>
            </a:r>
            <a:endParaRPr lang="en-US"/>
          </a:p>
        </p:txBody>
      </p:sp>
    </p:spTree>
    <p:extLst>
      <p:ext uri="{BB962C8B-B14F-4D97-AF65-F5344CB8AC3E}">
        <p14:creationId xmlns:p14="http://schemas.microsoft.com/office/powerpoint/2010/main" val="1244404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6858000"/>
          </a:xfrm>
          <a:prstGeom prst="rect">
            <a:avLst/>
          </a:prstGeom>
          <a:gradFill flip="none" rotWithShape="1">
            <a:gsLst>
              <a:gs pos="100000">
                <a:schemeClr val="tx2">
                  <a:lumMod val="50000"/>
                </a:schemeClr>
              </a:gs>
              <a:gs pos="72000">
                <a:schemeClr val="accent1">
                  <a:lumMod val="75000"/>
                </a:schemeClr>
              </a:gs>
              <a:gs pos="0">
                <a:schemeClr val="tx2">
                  <a:lumMod val="60000"/>
                  <a:lumOff val="40000"/>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19778"/>
          <a:stretch/>
        </p:blipFill>
        <p:spPr>
          <a:xfrm>
            <a:off x="467566" y="5803257"/>
            <a:ext cx="1622606" cy="820294"/>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476672"/>
            <a:ext cx="8059833" cy="5588003"/>
          </a:xfrm>
          <a:prstGeom prst="rect">
            <a:avLst/>
          </a:prstGeom>
        </p:spPr>
      </p:pic>
    </p:spTree>
    <p:extLst>
      <p:ext uri="{BB962C8B-B14F-4D97-AF65-F5344CB8AC3E}">
        <p14:creationId xmlns:p14="http://schemas.microsoft.com/office/powerpoint/2010/main" val="855533611"/>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Facilitation</a:t>
            </a:r>
            <a:endParaRPr lang="en-US"/>
          </a:p>
        </p:txBody>
      </p:sp>
      <p:sp>
        <p:nvSpPr>
          <p:cNvPr id="3" name="Content Placeholder 2"/>
          <p:cNvSpPr>
            <a:spLocks noGrp="1"/>
          </p:cNvSpPr>
          <p:nvPr>
            <p:ph idx="1"/>
          </p:nvPr>
        </p:nvSpPr>
        <p:spPr>
          <a:xfrm>
            <a:off x="467544" y="1340768"/>
            <a:ext cx="8229600" cy="4525963"/>
          </a:xfrm>
        </p:spPr>
        <p:txBody>
          <a:bodyPr>
            <a:normAutofit fontScale="92500" lnSpcReduction="10000"/>
          </a:bodyPr>
          <a:lstStyle/>
          <a:p>
            <a:pPr marL="0" indent="0">
              <a:buNone/>
            </a:pPr>
            <a:r>
              <a:rPr lang="en-US" dirty="0" smtClean="0"/>
              <a:t>Breakaway sessions:</a:t>
            </a:r>
            <a:endParaRPr lang="en-US" dirty="0"/>
          </a:p>
          <a:p>
            <a:r>
              <a:rPr lang="en-US" sz="3500" dirty="0" smtClean="0">
                <a:latin typeface="Chalkboard"/>
                <a:cs typeface="Chalkboard"/>
              </a:rPr>
              <a:t>Planning</a:t>
            </a:r>
            <a:r>
              <a:rPr lang="en-US" sz="3900" dirty="0"/>
              <a:t>			  </a:t>
            </a:r>
            <a:r>
              <a:rPr lang="en-US" dirty="0"/>
              <a:t>(40 min)</a:t>
            </a:r>
          </a:p>
          <a:p>
            <a:pPr lvl="1"/>
            <a:r>
              <a:rPr lang="en-US" i="1" dirty="0" smtClean="0">
                <a:solidFill>
                  <a:srgbClr val="FFFF66"/>
                </a:solidFill>
              </a:rPr>
              <a:t>Tea break</a:t>
            </a:r>
            <a:r>
              <a:rPr lang="en-US" i="1" dirty="0">
                <a:solidFill>
                  <a:srgbClr val="FFFF66"/>
                </a:solidFill>
              </a:rPr>
              <a:t>			 </a:t>
            </a:r>
            <a:r>
              <a:rPr lang="en-US" i="1" dirty="0" smtClean="0">
                <a:solidFill>
                  <a:srgbClr val="FFFF66"/>
                </a:solidFill>
              </a:rPr>
              <a:t>  </a:t>
            </a:r>
            <a:r>
              <a:rPr lang="en-US" i="1" dirty="0">
                <a:solidFill>
                  <a:srgbClr val="FFFF66"/>
                </a:solidFill>
              </a:rPr>
              <a:t>(30 min)</a:t>
            </a:r>
          </a:p>
          <a:p>
            <a:r>
              <a:rPr lang="en-US" sz="3500" dirty="0" smtClean="0">
                <a:latin typeface="Chalkboard"/>
                <a:cs typeface="Chalkboard"/>
              </a:rPr>
              <a:t>Good practice &amp; policy  </a:t>
            </a:r>
            <a:r>
              <a:rPr lang="en-US" dirty="0" smtClean="0"/>
              <a:t>(</a:t>
            </a:r>
            <a:r>
              <a:rPr lang="en-US" dirty="0"/>
              <a:t>40 min)</a:t>
            </a:r>
          </a:p>
          <a:p>
            <a:r>
              <a:rPr lang="en-US" sz="3500" dirty="0" smtClean="0">
                <a:latin typeface="Chalkboard"/>
                <a:cs typeface="Chalkboard"/>
              </a:rPr>
              <a:t>Budget</a:t>
            </a:r>
            <a:r>
              <a:rPr lang="en-US" sz="3900" dirty="0"/>
              <a:t>			  </a:t>
            </a:r>
            <a:r>
              <a:rPr lang="en-US" sz="3900" dirty="0" smtClean="0"/>
              <a:t>       </a:t>
            </a:r>
            <a:r>
              <a:rPr lang="en-US" dirty="0" smtClean="0"/>
              <a:t>(</a:t>
            </a:r>
            <a:r>
              <a:rPr lang="en-US" dirty="0"/>
              <a:t>40 min)</a:t>
            </a:r>
          </a:p>
          <a:p>
            <a:pPr marL="0" indent="0">
              <a:buNone/>
            </a:pPr>
            <a:endParaRPr lang="en-US" sz="1500" dirty="0"/>
          </a:p>
          <a:p>
            <a:pPr marL="0" indent="0" algn="just">
              <a:buNone/>
            </a:pPr>
            <a:r>
              <a:rPr lang="en-US" dirty="0" smtClean="0"/>
              <a:t>Breakaway sessions are static, with groups moving between the different venues. </a:t>
            </a:r>
          </a:p>
          <a:p>
            <a:pPr marL="0" indent="0" algn="just">
              <a:buNone/>
            </a:pPr>
            <a:r>
              <a:rPr lang="en-US" dirty="0" smtClean="0">
                <a:solidFill>
                  <a:srgbClr val="FFFF66"/>
                </a:solidFill>
              </a:rPr>
              <a:t>10 </a:t>
            </a:r>
            <a:r>
              <a:rPr lang="en-US" dirty="0">
                <a:solidFill>
                  <a:srgbClr val="FFFF66"/>
                </a:solidFill>
              </a:rPr>
              <a:t>min </a:t>
            </a:r>
            <a:r>
              <a:rPr lang="en-US" dirty="0" smtClean="0">
                <a:solidFill>
                  <a:srgbClr val="FFFF66"/>
                </a:solidFill>
              </a:rPr>
              <a:t>to move to the next venue.</a:t>
            </a:r>
            <a:endParaRPr lang="en-US" dirty="0">
              <a:solidFill>
                <a:srgbClr val="FFFF66"/>
              </a:solidFill>
            </a:endParaRPr>
          </a:p>
          <a:p>
            <a:pPr marL="0" indent="0">
              <a:buNone/>
            </a:pPr>
            <a:endParaRPr lang="en-US" dirty="0"/>
          </a:p>
        </p:txBody>
      </p:sp>
    </p:spTree>
    <p:extLst>
      <p:ext uri="{BB962C8B-B14F-4D97-AF65-F5344CB8AC3E}">
        <p14:creationId xmlns:p14="http://schemas.microsoft.com/office/powerpoint/2010/main" val="32338085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188640"/>
            <a:ext cx="7852329" cy="6218459"/>
          </a:xfrm>
          <a:prstGeom prst="rect">
            <a:avLst/>
          </a:prstGeom>
        </p:spPr>
      </p:pic>
    </p:spTree>
    <p:extLst>
      <p:ext uri="{BB962C8B-B14F-4D97-AF65-F5344CB8AC3E}">
        <p14:creationId xmlns:p14="http://schemas.microsoft.com/office/powerpoint/2010/main" val="3239223477"/>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FEDS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232</TotalTime>
  <Words>239</Words>
  <Application>Microsoft Macintosh PowerPoint</Application>
  <PresentationFormat>On-screen Show (4:3)</PresentationFormat>
  <Paragraphs>45</Paragraphs>
  <Slides>10</Slides>
  <Notes>3</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FEDSAS</vt:lpstr>
      <vt:lpstr>PowerPoint Presentation</vt:lpstr>
      <vt:lpstr>PowerPoint Presentation</vt:lpstr>
      <vt:lpstr>Digital citizenship</vt:lpstr>
      <vt:lpstr>Digital citizenship</vt:lpstr>
      <vt:lpstr>PowerPoint Presentation</vt:lpstr>
      <vt:lpstr>PowerPoint Presentation</vt:lpstr>
      <vt:lpstr>PowerPoint Presentation</vt:lpstr>
      <vt:lpstr>PowerPoint Presentation</vt:lpstr>
      <vt:lpstr>Facilitation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Arno</dc:creator>
  <cp:lastModifiedBy>Pieter Botha</cp:lastModifiedBy>
  <cp:revision>31</cp:revision>
  <dcterms:created xsi:type="dcterms:W3CDTF">2014-07-04T10:10:49Z</dcterms:created>
  <dcterms:modified xsi:type="dcterms:W3CDTF">2014-08-04T11:41:39Z</dcterms:modified>
</cp:coreProperties>
</file>