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sldIdLst>
    <p:sldId id="257" r:id="rId2"/>
    <p:sldId id="256" r:id="rId3"/>
    <p:sldId id="258" r:id="rId4"/>
    <p:sldId id="259" r:id="rId5"/>
    <p:sldId id="260" r:id="rId6"/>
    <p:sldId id="263" r:id="rId7"/>
    <p:sldId id="264" r:id="rId8"/>
    <p:sldId id="261" r:id="rId9"/>
    <p:sldId id="268" r:id="rId10"/>
    <p:sldId id="280" r:id="rId11"/>
    <p:sldId id="265" r:id="rId12"/>
    <p:sldId id="276" r:id="rId13"/>
    <p:sldId id="281" r:id="rId14"/>
    <p:sldId id="269" r:id="rId15"/>
    <p:sldId id="274" r:id="rId16"/>
    <p:sldId id="267" r:id="rId17"/>
    <p:sldId id="282" r:id="rId18"/>
    <p:sldId id="270" r:id="rId19"/>
    <p:sldId id="271" r:id="rId20"/>
    <p:sldId id="283" r:id="rId21"/>
    <p:sldId id="277" r:id="rId22"/>
    <p:sldId id="272" r:id="rId23"/>
    <p:sldId id="284" r:id="rId24"/>
    <p:sldId id="278" r:id="rId25"/>
    <p:sldId id="273" r:id="rId26"/>
    <p:sldId id="285" r:id="rId27"/>
    <p:sldId id="279" r:id="rId28"/>
    <p:sldId id="288" r:id="rId29"/>
    <p:sldId id="286" r:id="rId30"/>
    <p:sldId id="287" r:id="rId31"/>
    <p:sldId id="289" r:id="rId32"/>
    <p:sldId id="290" r:id="rId33"/>
    <p:sldId id="291" r:id="rId34"/>
    <p:sldId id="292" r:id="rId3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65" autoAdjust="0"/>
    <p:restoredTop sz="94660"/>
  </p:normalViewPr>
  <p:slideViewPr>
    <p:cSldViewPr>
      <p:cViewPr varScale="1">
        <p:scale>
          <a:sx n="70" d="100"/>
          <a:sy n="70" d="100"/>
        </p:scale>
        <p:origin x="133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486" y="0"/>
            <a:ext cx="9022514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63888" y="2130425"/>
            <a:ext cx="4894312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Z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63888" y="3886200"/>
            <a:ext cx="4896544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EDCD6-9501-4311-AC80-476F56ADB93C}" type="datetimeFigureOut">
              <a:rPr lang="en-ZA" smtClean="0"/>
              <a:t>2014-08-05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B8584-BE7D-479C-8E6C-253C3D30BA3F}" type="slidenum">
              <a:rPr lang="en-ZA" smtClean="0"/>
              <a:t>‹#›</a:t>
            </a:fld>
            <a:endParaRPr lang="en-ZA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778"/>
          <a:stretch/>
        </p:blipFill>
        <p:spPr>
          <a:xfrm>
            <a:off x="467566" y="5803257"/>
            <a:ext cx="1622606" cy="820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35361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EDCD6-9501-4311-AC80-476F56ADB93C}" type="datetimeFigureOut">
              <a:rPr lang="en-ZA" smtClean="0"/>
              <a:t>2014-08-05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B8584-BE7D-479C-8E6C-253C3D30BA3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617873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EDCD6-9501-4311-AC80-476F56ADB93C}" type="datetimeFigureOut">
              <a:rPr lang="en-ZA" smtClean="0"/>
              <a:t>2014-08-05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B8584-BE7D-479C-8E6C-253C3D30BA3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279232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EDCD6-9501-4311-AC80-476F56ADB93C}" type="datetimeFigureOut">
              <a:rPr lang="en-ZA" smtClean="0"/>
              <a:t>2014-08-05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B8584-BE7D-479C-8E6C-253C3D30BA3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487512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EDCD6-9501-4311-AC80-476F56ADB93C}" type="datetimeFigureOut">
              <a:rPr lang="en-ZA" smtClean="0"/>
              <a:t>2014-08-05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B8584-BE7D-479C-8E6C-253C3D30BA3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899707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EDCD6-9501-4311-AC80-476F56ADB93C}" type="datetimeFigureOut">
              <a:rPr lang="en-ZA" smtClean="0"/>
              <a:t>2014-08-05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B8584-BE7D-479C-8E6C-253C3D30BA3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656371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EDCD6-9501-4311-AC80-476F56ADB93C}" type="datetimeFigureOut">
              <a:rPr lang="en-ZA" smtClean="0"/>
              <a:t>2014-08-05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B8584-BE7D-479C-8E6C-253C3D30BA3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188563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EDCD6-9501-4311-AC80-476F56ADB93C}" type="datetimeFigureOut">
              <a:rPr lang="en-ZA" smtClean="0"/>
              <a:t>2014-08-05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B8584-BE7D-479C-8E6C-253C3D30BA3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420914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EDCD6-9501-4311-AC80-476F56ADB93C}" type="datetimeFigureOut">
              <a:rPr lang="en-ZA" smtClean="0"/>
              <a:t>2014-08-05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B8584-BE7D-479C-8E6C-253C3D30BA3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369573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EDCD6-9501-4311-AC80-476F56ADB93C}" type="datetimeFigureOut">
              <a:rPr lang="en-ZA" smtClean="0"/>
              <a:t>2014-08-05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B8584-BE7D-479C-8E6C-253C3D30BA3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567354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EDCD6-9501-4311-AC80-476F56ADB93C}" type="datetimeFigureOut">
              <a:rPr lang="en-ZA" smtClean="0"/>
              <a:t>2014-08-05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B8584-BE7D-479C-8E6C-253C3D30BA3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49175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100000">
                <a:schemeClr val="tx2">
                  <a:lumMod val="50000"/>
                </a:schemeClr>
              </a:gs>
              <a:gs pos="72000">
                <a:schemeClr val="accent1">
                  <a:lumMod val="75000"/>
                </a:schemeClr>
              </a:gs>
              <a:gs pos="0">
                <a:schemeClr val="tx2">
                  <a:lumMod val="60000"/>
                  <a:lumOff val="4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446EDCD6-9501-4311-AC80-476F56ADB93C}" type="datetimeFigureOut">
              <a:rPr lang="en-ZA" smtClean="0"/>
              <a:pPr/>
              <a:t>2014-08-05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42B8584-BE7D-479C-8E6C-253C3D30BA3F}" type="slidenum">
              <a:rPr lang="en-ZA" smtClean="0"/>
              <a:pPr/>
              <a:t>‹#›</a:t>
            </a:fld>
            <a:endParaRPr lang="en-ZA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778"/>
          <a:stretch/>
        </p:blipFill>
        <p:spPr>
          <a:xfrm>
            <a:off x="467566" y="5803257"/>
            <a:ext cx="1622606" cy="82029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3493" y="5803257"/>
            <a:ext cx="1245111" cy="559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9775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2TQLJOo6ZXc" TargetMode="External"/><Relationship Id="rId2" Type="http://schemas.openxmlformats.org/officeDocument/2006/relationships/hyperlink" Target="http://www.youtube.com/watch?v=gEIWdl5Kkl0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NfN5SSiRoPs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xoSJ3_dZcm8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g"/><Relationship Id="rId4" Type="http://schemas.openxmlformats.org/officeDocument/2006/relationships/image" Target="../media/image17.jp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3VkUl-Knh_E" TargetMode="Externa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100000">
                <a:schemeClr val="tx2">
                  <a:lumMod val="50000"/>
                </a:schemeClr>
              </a:gs>
              <a:gs pos="72000">
                <a:schemeClr val="accent1">
                  <a:lumMod val="75000"/>
                </a:schemeClr>
              </a:gs>
              <a:gs pos="0">
                <a:schemeClr val="tx2">
                  <a:lumMod val="60000"/>
                  <a:lumOff val="4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3991" y="1968243"/>
            <a:ext cx="4636018" cy="2921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626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80" y="85279"/>
            <a:ext cx="8449788" cy="6797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604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ZA" dirty="0" smtClean="0"/>
              <a:t>Best practices and policies</a:t>
            </a:r>
            <a:endParaRPr lang="en-Z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ZA" dirty="0" smtClean="0"/>
          </a:p>
          <a:p>
            <a:pPr algn="r"/>
            <a:r>
              <a:rPr lang="en-ZA" sz="2400" dirty="0" smtClean="0"/>
              <a:t>Presented by: Nestus Bosman</a:t>
            </a:r>
            <a:endParaRPr lang="en-ZA" sz="2400" dirty="0"/>
          </a:p>
        </p:txBody>
      </p:sp>
    </p:spTree>
    <p:extLst>
      <p:ext uri="{BB962C8B-B14F-4D97-AF65-F5344CB8AC3E}">
        <p14:creationId xmlns:p14="http://schemas.microsoft.com/office/powerpoint/2010/main" val="2369885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What is digital citizenship?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dirty="0" smtClean="0"/>
              <a:t>“Digital </a:t>
            </a:r>
            <a:r>
              <a:rPr lang="en-ZA" dirty="0"/>
              <a:t>citizenship can be defined as the norms of appropriate, responsible </a:t>
            </a:r>
            <a:r>
              <a:rPr lang="en-ZA" dirty="0" smtClean="0"/>
              <a:t>behaviour </a:t>
            </a:r>
            <a:r>
              <a:rPr lang="en-ZA" dirty="0"/>
              <a:t>with regard to </a:t>
            </a:r>
            <a:r>
              <a:rPr lang="en-ZA" dirty="0">
                <a:solidFill>
                  <a:srgbClr val="FFFF00"/>
                </a:solidFill>
              </a:rPr>
              <a:t>technology</a:t>
            </a:r>
            <a:r>
              <a:rPr lang="en-ZA" dirty="0"/>
              <a:t> use</a:t>
            </a:r>
            <a:r>
              <a:rPr lang="en-ZA" dirty="0" smtClean="0"/>
              <a:t>.”</a:t>
            </a:r>
          </a:p>
          <a:p>
            <a:pPr marL="0" indent="0" algn="ctr">
              <a:buNone/>
            </a:pPr>
            <a:r>
              <a:rPr lang="en-ZA" dirty="0" smtClean="0"/>
              <a:t>“The quality of behaviour, </a:t>
            </a:r>
            <a:r>
              <a:rPr lang="en-ZA" dirty="0" smtClean="0">
                <a:solidFill>
                  <a:srgbClr val="FFFF00"/>
                </a:solidFill>
              </a:rPr>
              <a:t>communication</a:t>
            </a:r>
            <a:r>
              <a:rPr lang="en-ZA" dirty="0" smtClean="0"/>
              <a:t> and usage patterns of </a:t>
            </a:r>
            <a:r>
              <a:rPr lang="en-ZA" dirty="0" smtClean="0">
                <a:solidFill>
                  <a:srgbClr val="FFFF00"/>
                </a:solidFill>
              </a:rPr>
              <a:t>information</a:t>
            </a:r>
            <a:r>
              <a:rPr lang="en-ZA" dirty="0" smtClean="0"/>
              <a:t> that impacts on society.”</a:t>
            </a:r>
          </a:p>
          <a:p>
            <a:pPr marL="0" indent="0" algn="ctr">
              <a:buNone/>
            </a:pPr>
            <a:r>
              <a:rPr lang="en-ZA" sz="2800" dirty="0">
                <a:solidFill>
                  <a:srgbClr val="FFFF00"/>
                </a:solidFill>
                <a:hlinkClick r:id="rId2"/>
              </a:rPr>
              <a:t>http://www.youtube.com/watch?v=gEIWdl5Kkl0</a:t>
            </a:r>
            <a:endParaRPr lang="en-ZA" sz="2800" dirty="0">
              <a:solidFill>
                <a:srgbClr val="FFFF00"/>
              </a:solidFill>
            </a:endParaRPr>
          </a:p>
          <a:p>
            <a:pPr marL="0" indent="0" algn="ctr">
              <a:buNone/>
            </a:pPr>
            <a:r>
              <a:rPr lang="en-ZA" sz="2800" dirty="0">
                <a:solidFill>
                  <a:srgbClr val="FFFF00"/>
                </a:solidFill>
                <a:hlinkClick r:id="rId3"/>
              </a:rPr>
              <a:t>http://www.youtube.com/watch?v=2TQLJOo6ZXc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8116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100000">
                <a:schemeClr val="tx2">
                  <a:lumMod val="50000"/>
                </a:schemeClr>
              </a:gs>
              <a:gs pos="72000">
                <a:schemeClr val="accent1">
                  <a:lumMod val="75000"/>
                </a:schemeClr>
              </a:gs>
              <a:gs pos="0">
                <a:schemeClr val="tx2">
                  <a:lumMod val="60000"/>
                  <a:lumOff val="4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778"/>
          <a:stretch/>
        </p:blipFill>
        <p:spPr>
          <a:xfrm>
            <a:off x="467566" y="5803257"/>
            <a:ext cx="1622606" cy="82029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76672"/>
            <a:ext cx="8059833" cy="5588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533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What is ICT?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ZA" i="1" dirty="0" smtClean="0"/>
              <a:t>“</a:t>
            </a:r>
            <a:r>
              <a:rPr lang="en-ZA" dirty="0" smtClean="0"/>
              <a:t>Information and communication technology, as </a:t>
            </a:r>
            <a:r>
              <a:rPr lang="en-ZA" dirty="0"/>
              <a:t>defined in its broadest </a:t>
            </a:r>
            <a:r>
              <a:rPr lang="en-ZA" dirty="0" smtClean="0"/>
              <a:t>sense</a:t>
            </a:r>
            <a:r>
              <a:rPr lang="en-ZA" dirty="0"/>
              <a:t>,</a:t>
            </a:r>
            <a:r>
              <a:rPr lang="en-ZA" dirty="0" smtClean="0"/>
              <a:t> refers </a:t>
            </a:r>
            <a:r>
              <a:rPr lang="en-ZA" dirty="0"/>
              <a:t>to the </a:t>
            </a:r>
            <a:r>
              <a:rPr lang="en-ZA" dirty="0">
                <a:solidFill>
                  <a:srgbClr val="FFFF00"/>
                </a:solidFill>
              </a:rPr>
              <a:t>processes, applications and equipment </a:t>
            </a:r>
            <a:r>
              <a:rPr lang="en-ZA" dirty="0"/>
              <a:t>by which we </a:t>
            </a:r>
            <a:r>
              <a:rPr lang="en-ZA" dirty="0">
                <a:solidFill>
                  <a:srgbClr val="FFFF00"/>
                </a:solidFill>
              </a:rPr>
              <a:t>access, organise, analyse, evaluate and present information</a:t>
            </a:r>
            <a:r>
              <a:rPr lang="en-ZA" dirty="0" smtClean="0"/>
              <a:t>.”</a:t>
            </a:r>
            <a:endParaRPr lang="en-ZA" dirty="0"/>
          </a:p>
          <a:p>
            <a:pPr marL="0" indent="0" algn="ctr">
              <a:buNone/>
            </a:pPr>
            <a:r>
              <a:rPr lang="en-ZA" sz="2800" dirty="0">
                <a:solidFill>
                  <a:srgbClr val="FFFF00"/>
                </a:solidFill>
                <a:hlinkClick r:id="rId2"/>
              </a:rPr>
              <a:t>http://www.youtube.com/watch?v=NfN5SSiRoPs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9561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Education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b="1" dirty="0" smtClean="0"/>
              <a:t>“</a:t>
            </a:r>
            <a:r>
              <a:rPr lang="en-ZA" dirty="0" smtClean="0"/>
              <a:t>The</a:t>
            </a:r>
            <a:r>
              <a:rPr lang="en-ZA" dirty="0"/>
              <a:t> </a:t>
            </a:r>
            <a:r>
              <a:rPr lang="en-ZA" dirty="0">
                <a:solidFill>
                  <a:srgbClr val="FFFF00"/>
                </a:solidFill>
              </a:rPr>
              <a:t>act or process of imparting or acquiring </a:t>
            </a:r>
            <a:r>
              <a:rPr lang="en-ZA" dirty="0" smtClean="0">
                <a:solidFill>
                  <a:srgbClr val="FFFF00"/>
                </a:solidFill>
              </a:rPr>
              <a:t> </a:t>
            </a:r>
          </a:p>
          <a:p>
            <a:pPr marL="0" indent="0" algn="ctr">
              <a:buNone/>
            </a:pPr>
            <a:r>
              <a:rPr lang="en-ZA" dirty="0" smtClean="0">
                <a:solidFill>
                  <a:srgbClr val="FFFF00"/>
                </a:solidFill>
              </a:rPr>
              <a:t>general</a:t>
            </a:r>
            <a:r>
              <a:rPr lang="en-ZA" dirty="0">
                <a:solidFill>
                  <a:srgbClr val="FFFF00"/>
                </a:solidFill>
              </a:rPr>
              <a:t> knowledge</a:t>
            </a:r>
            <a:r>
              <a:rPr lang="en-ZA" dirty="0"/>
              <a:t>, </a:t>
            </a:r>
            <a:r>
              <a:rPr lang="en-ZA" dirty="0">
                <a:solidFill>
                  <a:srgbClr val="FFFF00"/>
                </a:solidFill>
              </a:rPr>
              <a:t>developing the powers of </a:t>
            </a:r>
            <a:endParaRPr lang="en-ZA" dirty="0" smtClean="0">
              <a:solidFill>
                <a:srgbClr val="FFFF00"/>
              </a:solidFill>
            </a:endParaRPr>
          </a:p>
          <a:p>
            <a:pPr marL="0" indent="0" algn="ctr">
              <a:buNone/>
            </a:pPr>
            <a:r>
              <a:rPr lang="en-ZA" dirty="0" smtClean="0">
                <a:solidFill>
                  <a:srgbClr val="FFFF00"/>
                </a:solidFill>
              </a:rPr>
              <a:t>reasoning and</a:t>
            </a:r>
            <a:r>
              <a:rPr lang="en-ZA" dirty="0">
                <a:solidFill>
                  <a:srgbClr val="FFFF00"/>
                </a:solidFill>
              </a:rPr>
              <a:t> judgment</a:t>
            </a:r>
            <a:r>
              <a:rPr lang="en-ZA" dirty="0"/>
              <a:t>, </a:t>
            </a:r>
            <a:endParaRPr lang="en-ZA" dirty="0" smtClean="0"/>
          </a:p>
          <a:p>
            <a:pPr marL="0" indent="0" algn="ctr">
              <a:buNone/>
            </a:pPr>
            <a:r>
              <a:rPr lang="en-ZA" dirty="0" smtClean="0"/>
              <a:t>and</a:t>
            </a:r>
            <a:r>
              <a:rPr lang="en-ZA" dirty="0"/>
              <a:t> generally of </a:t>
            </a:r>
            <a:endParaRPr lang="en-ZA" dirty="0" smtClean="0"/>
          </a:p>
          <a:p>
            <a:pPr marL="0" indent="0" algn="ctr">
              <a:buNone/>
            </a:pPr>
            <a:r>
              <a:rPr lang="en-ZA" dirty="0" smtClean="0"/>
              <a:t>preparing</a:t>
            </a:r>
            <a:r>
              <a:rPr lang="en-ZA" dirty="0"/>
              <a:t> oneself or others intellectually for </a:t>
            </a:r>
            <a:endParaRPr lang="en-ZA" dirty="0" smtClean="0"/>
          </a:p>
          <a:p>
            <a:pPr marL="0" indent="0" algn="ctr">
              <a:buNone/>
            </a:pPr>
            <a:r>
              <a:rPr lang="en-ZA" dirty="0" smtClean="0"/>
              <a:t>mature</a:t>
            </a:r>
            <a:r>
              <a:rPr lang="en-ZA" dirty="0"/>
              <a:t> life</a:t>
            </a:r>
            <a:r>
              <a:rPr lang="en-ZA" dirty="0" smtClean="0"/>
              <a:t>.”</a:t>
            </a:r>
            <a:endParaRPr lang="en-ZA" dirty="0"/>
          </a:p>
          <a:p>
            <a:pPr marL="0" indent="0" algn="ctr">
              <a:buNone/>
            </a:pPr>
            <a:r>
              <a:rPr lang="en-ZA" sz="2800" dirty="0">
                <a:solidFill>
                  <a:srgbClr val="FFFF00"/>
                </a:solidFill>
                <a:hlinkClick r:id="rId2"/>
              </a:rPr>
              <a:t>http://www.youtube.com/watch?v=xoSJ3_dZcm8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3996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88640"/>
            <a:ext cx="7852329" cy="6218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223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Success vs Failure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200" b="1" dirty="0">
                <a:solidFill>
                  <a:schemeClr val="tx1"/>
                </a:solidFill>
              </a:rPr>
              <a:t>F	-    </a:t>
            </a:r>
            <a:endParaRPr lang="en-ZA" sz="3200" b="1" dirty="0" smtClean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en-ZA" sz="3200" b="1" dirty="0" smtClean="0">
                <a:solidFill>
                  <a:schemeClr val="tx1"/>
                </a:solidFill>
              </a:rPr>
              <a:t>A</a:t>
            </a:r>
            <a:r>
              <a:rPr lang="en-ZA" sz="3200" b="1" dirty="0">
                <a:solidFill>
                  <a:schemeClr val="tx1"/>
                </a:solidFill>
              </a:rPr>
              <a:t>	-    </a:t>
            </a:r>
            <a:endParaRPr lang="en-ZA" sz="3200" b="1" dirty="0" smtClean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en-ZA" sz="3200" b="1" dirty="0" smtClean="0">
                <a:solidFill>
                  <a:schemeClr val="tx1"/>
                </a:solidFill>
              </a:rPr>
              <a:t>I</a:t>
            </a:r>
            <a:r>
              <a:rPr lang="en-ZA" sz="3200" b="1" dirty="0">
                <a:solidFill>
                  <a:schemeClr val="tx1"/>
                </a:solidFill>
              </a:rPr>
              <a:t>	-    </a:t>
            </a:r>
            <a:endParaRPr lang="en-ZA" sz="3200" b="1" dirty="0" smtClean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en-ZA" sz="3200" b="1" dirty="0" smtClean="0">
                <a:solidFill>
                  <a:schemeClr val="tx1"/>
                </a:solidFill>
              </a:rPr>
              <a:t>L</a:t>
            </a:r>
            <a:r>
              <a:rPr lang="en-ZA" sz="3200" b="1" dirty="0">
                <a:solidFill>
                  <a:schemeClr val="tx1"/>
                </a:solidFill>
              </a:rPr>
              <a:t>	-    </a:t>
            </a:r>
            <a:endParaRPr lang="en-ZA" sz="3200" b="1" dirty="0" smtClean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en-ZA" sz="3200" b="1" dirty="0" smtClean="0">
                <a:solidFill>
                  <a:schemeClr val="tx1"/>
                </a:solidFill>
              </a:rPr>
              <a:t>U</a:t>
            </a:r>
            <a:r>
              <a:rPr lang="en-ZA" sz="3200" b="1" dirty="0">
                <a:solidFill>
                  <a:schemeClr val="tx1"/>
                </a:solidFill>
              </a:rPr>
              <a:t>	-    </a:t>
            </a:r>
            <a:endParaRPr lang="en-ZA" sz="3200" b="1" dirty="0" smtClean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en-ZA" sz="3200" b="1" dirty="0" smtClean="0">
                <a:solidFill>
                  <a:schemeClr val="tx1"/>
                </a:solidFill>
              </a:rPr>
              <a:t>R</a:t>
            </a:r>
            <a:r>
              <a:rPr lang="en-ZA" sz="3200" b="1" dirty="0">
                <a:solidFill>
                  <a:schemeClr val="tx1"/>
                </a:solidFill>
              </a:rPr>
              <a:t>	</a:t>
            </a:r>
            <a:r>
              <a:rPr lang="en-ZA" sz="3200" b="1" dirty="0" smtClean="0">
                <a:solidFill>
                  <a:schemeClr val="tx1"/>
                </a:solidFill>
              </a:rPr>
              <a:t>-</a:t>
            </a:r>
            <a:endParaRPr lang="en-ZA" sz="3200" b="1" dirty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en-ZA" sz="3200" b="1" dirty="0">
                <a:solidFill>
                  <a:schemeClr val="tx1"/>
                </a:solidFill>
              </a:rPr>
              <a:t>E	</a:t>
            </a:r>
            <a:r>
              <a:rPr lang="en-ZA" sz="3200" b="1" dirty="0" smtClean="0">
                <a:solidFill>
                  <a:schemeClr val="tx1"/>
                </a:solidFill>
              </a:rPr>
              <a:t>-</a:t>
            </a:r>
            <a:endParaRPr lang="en-ZA" sz="3200" dirty="0">
              <a:solidFill>
                <a:schemeClr val="tx1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ZA" sz="3200" b="1" dirty="0" smtClean="0">
                <a:solidFill>
                  <a:schemeClr val="tx1"/>
                </a:solidFill>
              </a:rPr>
              <a:t>Finance</a:t>
            </a:r>
          </a:p>
          <a:p>
            <a:pPr marL="0" indent="0">
              <a:buNone/>
            </a:pPr>
            <a:r>
              <a:rPr lang="en-ZA" sz="3200" b="1" dirty="0" smtClean="0">
                <a:solidFill>
                  <a:schemeClr val="tx1"/>
                </a:solidFill>
              </a:rPr>
              <a:t>Attitude</a:t>
            </a:r>
          </a:p>
          <a:p>
            <a:pPr marL="0" indent="0">
              <a:buNone/>
            </a:pPr>
            <a:r>
              <a:rPr lang="en-ZA" sz="3200" b="1" dirty="0" smtClean="0">
                <a:solidFill>
                  <a:schemeClr val="tx1"/>
                </a:solidFill>
              </a:rPr>
              <a:t>Informed</a:t>
            </a:r>
          </a:p>
          <a:p>
            <a:pPr marL="0" indent="0">
              <a:buNone/>
            </a:pPr>
            <a:r>
              <a:rPr lang="en-ZA" sz="3200" b="1" dirty="0" smtClean="0">
                <a:solidFill>
                  <a:schemeClr val="tx1"/>
                </a:solidFill>
              </a:rPr>
              <a:t>Lack of…</a:t>
            </a:r>
          </a:p>
          <a:p>
            <a:pPr marL="0" indent="0">
              <a:buNone/>
            </a:pPr>
            <a:r>
              <a:rPr lang="en-ZA" sz="3200" b="1" dirty="0" smtClean="0">
                <a:solidFill>
                  <a:schemeClr val="tx1"/>
                </a:solidFill>
              </a:rPr>
              <a:t>Unmotivated</a:t>
            </a:r>
          </a:p>
          <a:p>
            <a:pPr marL="0" indent="0">
              <a:buNone/>
            </a:pPr>
            <a:r>
              <a:rPr lang="en-ZA" sz="3200" b="1" dirty="0" smtClean="0">
                <a:solidFill>
                  <a:schemeClr val="tx1"/>
                </a:solidFill>
              </a:rPr>
              <a:t>Responsibility</a:t>
            </a:r>
          </a:p>
          <a:p>
            <a:pPr marL="0" indent="0">
              <a:buNone/>
            </a:pPr>
            <a:r>
              <a:rPr lang="en-ZA" sz="3200" b="1" dirty="0" smtClean="0">
                <a:solidFill>
                  <a:schemeClr val="tx1"/>
                </a:solidFill>
              </a:rPr>
              <a:t>Execution</a:t>
            </a:r>
            <a:endParaRPr lang="en-ZA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795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Success vs Failure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200" b="1" dirty="0">
                <a:solidFill>
                  <a:srgbClr val="FFFF00"/>
                </a:solidFill>
              </a:rPr>
              <a:t>S	-    </a:t>
            </a:r>
            <a:endParaRPr lang="en-ZA" sz="3200" b="1" dirty="0" smtClean="0">
              <a:solidFill>
                <a:srgbClr val="FFFF00"/>
              </a:solidFill>
            </a:endParaRPr>
          </a:p>
          <a:p>
            <a:pPr marL="0" indent="0" algn="ctr">
              <a:buNone/>
            </a:pPr>
            <a:r>
              <a:rPr lang="en-ZA" sz="3200" b="1" dirty="0" smtClean="0">
                <a:solidFill>
                  <a:srgbClr val="FFFF00"/>
                </a:solidFill>
              </a:rPr>
              <a:t>U</a:t>
            </a:r>
            <a:r>
              <a:rPr lang="en-ZA" sz="3200" b="1" dirty="0">
                <a:solidFill>
                  <a:srgbClr val="FFFF00"/>
                </a:solidFill>
              </a:rPr>
              <a:t>	-   </a:t>
            </a:r>
            <a:r>
              <a:rPr lang="en-ZA" sz="3200" b="1" dirty="0" smtClean="0">
                <a:solidFill>
                  <a:srgbClr val="FFFF00"/>
                </a:solidFill>
              </a:rPr>
              <a:t> </a:t>
            </a:r>
          </a:p>
          <a:p>
            <a:pPr marL="0" indent="0" algn="ctr">
              <a:buNone/>
            </a:pPr>
            <a:r>
              <a:rPr lang="en-ZA" sz="3200" b="1" dirty="0" smtClean="0">
                <a:solidFill>
                  <a:srgbClr val="FFFF00"/>
                </a:solidFill>
              </a:rPr>
              <a:t>C</a:t>
            </a:r>
            <a:r>
              <a:rPr lang="en-ZA" sz="3200" b="1" dirty="0">
                <a:solidFill>
                  <a:srgbClr val="FFFF00"/>
                </a:solidFill>
              </a:rPr>
              <a:t>	-    </a:t>
            </a:r>
            <a:endParaRPr lang="en-ZA" sz="3200" b="1" dirty="0" smtClean="0">
              <a:solidFill>
                <a:srgbClr val="FFFF00"/>
              </a:solidFill>
            </a:endParaRPr>
          </a:p>
          <a:p>
            <a:pPr marL="0" indent="0" algn="ctr">
              <a:buNone/>
            </a:pPr>
            <a:r>
              <a:rPr lang="en-ZA" sz="3200" b="1" dirty="0" smtClean="0">
                <a:solidFill>
                  <a:srgbClr val="FFFF00"/>
                </a:solidFill>
              </a:rPr>
              <a:t>C</a:t>
            </a:r>
            <a:r>
              <a:rPr lang="en-ZA" sz="3200" b="1" dirty="0">
                <a:solidFill>
                  <a:srgbClr val="FFFF00"/>
                </a:solidFill>
              </a:rPr>
              <a:t>	-    </a:t>
            </a:r>
            <a:endParaRPr lang="en-ZA" sz="3200" b="1" dirty="0" smtClean="0">
              <a:solidFill>
                <a:srgbClr val="FFFF00"/>
              </a:solidFill>
            </a:endParaRPr>
          </a:p>
          <a:p>
            <a:pPr marL="0" indent="0" algn="ctr">
              <a:buNone/>
            </a:pPr>
            <a:r>
              <a:rPr lang="en-ZA" sz="3200" b="1" dirty="0" smtClean="0">
                <a:solidFill>
                  <a:srgbClr val="FFFF00"/>
                </a:solidFill>
              </a:rPr>
              <a:t>E</a:t>
            </a:r>
            <a:r>
              <a:rPr lang="en-ZA" sz="3200" b="1" dirty="0">
                <a:solidFill>
                  <a:srgbClr val="FFFF00"/>
                </a:solidFill>
              </a:rPr>
              <a:t>	-    </a:t>
            </a:r>
            <a:endParaRPr lang="en-ZA" sz="3200" b="1" dirty="0" smtClean="0">
              <a:solidFill>
                <a:srgbClr val="FFFF00"/>
              </a:solidFill>
            </a:endParaRPr>
          </a:p>
          <a:p>
            <a:pPr marL="0" indent="0" algn="ctr">
              <a:buNone/>
            </a:pPr>
            <a:r>
              <a:rPr lang="en-ZA" sz="3200" b="1" dirty="0" smtClean="0">
                <a:solidFill>
                  <a:srgbClr val="FFFF00"/>
                </a:solidFill>
              </a:rPr>
              <a:t>S</a:t>
            </a:r>
            <a:r>
              <a:rPr lang="en-ZA" sz="3200" b="1" dirty="0">
                <a:solidFill>
                  <a:srgbClr val="FFFF00"/>
                </a:solidFill>
              </a:rPr>
              <a:t>	-    </a:t>
            </a:r>
            <a:endParaRPr lang="en-ZA" sz="3200" b="1" dirty="0" smtClean="0">
              <a:solidFill>
                <a:srgbClr val="FFFF00"/>
              </a:solidFill>
            </a:endParaRPr>
          </a:p>
          <a:p>
            <a:pPr marL="0" indent="0" algn="ctr">
              <a:buNone/>
            </a:pPr>
            <a:r>
              <a:rPr lang="en-ZA" sz="3200" b="1" dirty="0" smtClean="0">
                <a:solidFill>
                  <a:srgbClr val="FFFF00"/>
                </a:solidFill>
              </a:rPr>
              <a:t>S</a:t>
            </a:r>
            <a:r>
              <a:rPr lang="en-ZA" sz="3200" b="1" dirty="0">
                <a:solidFill>
                  <a:srgbClr val="FFFF00"/>
                </a:solidFill>
              </a:rPr>
              <a:t>	</a:t>
            </a:r>
            <a:r>
              <a:rPr lang="en-ZA" sz="3200" b="1" dirty="0" smtClean="0">
                <a:solidFill>
                  <a:srgbClr val="FFFF00"/>
                </a:solidFill>
              </a:rPr>
              <a:t>-</a:t>
            </a:r>
            <a:endParaRPr lang="en-ZA" sz="32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ZA" b="1" dirty="0" smtClean="0">
                <a:solidFill>
                  <a:srgbClr val="FFFF00"/>
                </a:solidFill>
              </a:rPr>
              <a:t>  </a:t>
            </a:r>
            <a:r>
              <a:rPr lang="en-ZA" sz="3200" b="1" dirty="0">
                <a:solidFill>
                  <a:srgbClr val="FFFF00"/>
                </a:solidFill>
              </a:rPr>
              <a:t>See it…</a:t>
            </a:r>
          </a:p>
          <a:p>
            <a:pPr marL="0" indent="0">
              <a:buNone/>
            </a:pPr>
            <a:r>
              <a:rPr lang="en-ZA" sz="3200" b="1" dirty="0" smtClean="0">
                <a:solidFill>
                  <a:srgbClr val="FFFF00"/>
                </a:solidFill>
              </a:rPr>
              <a:t>  </a:t>
            </a:r>
            <a:r>
              <a:rPr lang="en-ZA" sz="3200" b="1" dirty="0">
                <a:solidFill>
                  <a:srgbClr val="FFFF00"/>
                </a:solidFill>
              </a:rPr>
              <a:t>Understand</a:t>
            </a:r>
          </a:p>
          <a:p>
            <a:pPr marL="0" indent="0">
              <a:buNone/>
            </a:pPr>
            <a:r>
              <a:rPr lang="en-ZA" sz="3200" b="1" dirty="0" smtClean="0">
                <a:solidFill>
                  <a:srgbClr val="FFFF00"/>
                </a:solidFill>
              </a:rPr>
              <a:t>  </a:t>
            </a:r>
            <a:r>
              <a:rPr lang="en-ZA" sz="3200" b="1" dirty="0">
                <a:solidFill>
                  <a:srgbClr val="FFFF00"/>
                </a:solidFill>
              </a:rPr>
              <a:t>Confident</a:t>
            </a:r>
          </a:p>
          <a:p>
            <a:pPr marL="0" indent="0">
              <a:buNone/>
            </a:pPr>
            <a:r>
              <a:rPr lang="en-ZA" sz="3200" b="1" dirty="0" smtClean="0">
                <a:solidFill>
                  <a:srgbClr val="FFFF00"/>
                </a:solidFill>
              </a:rPr>
              <a:t>  </a:t>
            </a:r>
            <a:r>
              <a:rPr lang="en-ZA" sz="3200" b="1" dirty="0">
                <a:solidFill>
                  <a:srgbClr val="FFFF00"/>
                </a:solidFill>
              </a:rPr>
              <a:t>Commit</a:t>
            </a:r>
          </a:p>
          <a:p>
            <a:pPr marL="0" indent="0">
              <a:buNone/>
            </a:pPr>
            <a:r>
              <a:rPr lang="en-ZA" sz="3200" b="1" dirty="0" smtClean="0">
                <a:solidFill>
                  <a:srgbClr val="FFFF00"/>
                </a:solidFill>
              </a:rPr>
              <a:t>  </a:t>
            </a:r>
            <a:r>
              <a:rPr lang="en-ZA" sz="3200" b="1" dirty="0">
                <a:solidFill>
                  <a:srgbClr val="FFFF00"/>
                </a:solidFill>
              </a:rPr>
              <a:t>Evaluate</a:t>
            </a:r>
          </a:p>
          <a:p>
            <a:pPr marL="0" indent="0">
              <a:buNone/>
            </a:pPr>
            <a:r>
              <a:rPr lang="en-ZA" sz="3200" b="1" dirty="0" smtClean="0">
                <a:solidFill>
                  <a:srgbClr val="FFFF00"/>
                </a:solidFill>
              </a:rPr>
              <a:t>  </a:t>
            </a:r>
            <a:r>
              <a:rPr lang="en-ZA" sz="3200" b="1" dirty="0">
                <a:solidFill>
                  <a:srgbClr val="FFFF00"/>
                </a:solidFill>
              </a:rPr>
              <a:t>Systematic</a:t>
            </a:r>
          </a:p>
          <a:p>
            <a:pPr marL="0" indent="0">
              <a:buNone/>
            </a:pPr>
            <a:r>
              <a:rPr lang="en-ZA" sz="3200" b="1" dirty="0" smtClean="0">
                <a:solidFill>
                  <a:srgbClr val="FFFF00"/>
                </a:solidFill>
              </a:rPr>
              <a:t>  </a:t>
            </a:r>
            <a:r>
              <a:rPr lang="en-ZA" sz="3200" b="1" dirty="0">
                <a:solidFill>
                  <a:srgbClr val="FFFF00"/>
                </a:solidFill>
              </a:rPr>
              <a:t>Support</a:t>
            </a:r>
          </a:p>
          <a:p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897008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How?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ctr"/>
            <a:endParaRPr lang="en-ZA" dirty="0" smtClean="0"/>
          </a:p>
          <a:p>
            <a:pPr algn="ctr"/>
            <a:endParaRPr lang="en-ZA" dirty="0"/>
          </a:p>
          <a:p>
            <a:pPr algn="ctr"/>
            <a:endParaRPr lang="en-ZA" dirty="0" smtClean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712712"/>
            <a:ext cx="2880345" cy="4053819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560" y="1712712"/>
            <a:ext cx="3757880" cy="2718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059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val 27"/>
          <p:cNvSpPr/>
          <p:nvPr/>
        </p:nvSpPr>
        <p:spPr>
          <a:xfrm>
            <a:off x="1475656" y="1340768"/>
            <a:ext cx="5904655" cy="417646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ZA"/>
          </a:p>
        </p:txBody>
      </p:sp>
      <p:sp>
        <p:nvSpPr>
          <p:cNvPr id="2" name="Oval 1"/>
          <p:cNvSpPr/>
          <p:nvPr/>
        </p:nvSpPr>
        <p:spPr>
          <a:xfrm>
            <a:off x="3419872" y="2924944"/>
            <a:ext cx="2088232" cy="1008112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ZA" sz="3200" b="1" dirty="0" smtClean="0">
                <a:solidFill>
                  <a:srgbClr val="FFFF00"/>
                </a:solidFill>
              </a:rPr>
              <a:t>VISION</a:t>
            </a:r>
            <a:endParaRPr lang="en-ZA" sz="3200" b="1" dirty="0">
              <a:solidFill>
                <a:srgbClr val="FFFF00"/>
              </a:solidFill>
            </a:endParaRPr>
          </a:p>
        </p:txBody>
      </p:sp>
      <p:sp>
        <p:nvSpPr>
          <p:cNvPr id="4" name="Oval 3"/>
          <p:cNvSpPr/>
          <p:nvPr/>
        </p:nvSpPr>
        <p:spPr>
          <a:xfrm>
            <a:off x="3419872" y="980728"/>
            <a:ext cx="2088232" cy="1008112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ZA" sz="2400" dirty="0" smtClean="0">
                <a:solidFill>
                  <a:srgbClr val="FFFF00"/>
                </a:solidFill>
              </a:rPr>
              <a:t>Audit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6012160" y="1988840"/>
            <a:ext cx="2088232" cy="1008112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ZA" sz="2400" dirty="0" smtClean="0">
                <a:solidFill>
                  <a:srgbClr val="FFFF00"/>
                </a:solidFill>
              </a:rPr>
              <a:t>Identify Gap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6012160" y="4221088"/>
            <a:ext cx="2088232" cy="1008112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ZA" sz="2400" dirty="0" smtClean="0">
                <a:solidFill>
                  <a:srgbClr val="FFFF00"/>
                </a:solidFill>
              </a:rPr>
              <a:t>Prioritize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3347864" y="5013176"/>
            <a:ext cx="2232248" cy="1080120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ZA" sz="2400" dirty="0" smtClean="0">
                <a:solidFill>
                  <a:srgbClr val="FFFF00"/>
                </a:solidFill>
              </a:rPr>
              <a:t>Roadmap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827584" y="4221088"/>
            <a:ext cx="2088232" cy="1008112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ZA" sz="2400" dirty="0" smtClean="0">
                <a:solidFill>
                  <a:srgbClr val="FFFF00"/>
                </a:solidFill>
              </a:rPr>
              <a:t>Approve/ Execute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827584" y="1916832"/>
            <a:ext cx="2088232" cy="1008112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ZA" sz="2400" dirty="0" smtClean="0">
                <a:solidFill>
                  <a:srgbClr val="FFFF00"/>
                </a:solidFill>
              </a:rPr>
              <a:t>Evaluate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9520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" grpId="0" animBg="1"/>
      <p:bldP spid="4" grpId="0" animBg="1"/>
      <p:bldP spid="5" grpId="0" animBg="1"/>
      <p:bldP spid="6" grpId="0" animBg="1"/>
      <p:bldP spid="8" grpId="0" animBg="1"/>
      <p:bldP spid="9" grpId="0" animBg="1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3419872" y="2924944"/>
            <a:ext cx="2088232" cy="1008112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ZA" sz="3200" b="1" dirty="0" smtClean="0">
                <a:solidFill>
                  <a:srgbClr val="FFFF00"/>
                </a:solidFill>
              </a:rPr>
              <a:t>VISION</a:t>
            </a:r>
            <a:endParaRPr lang="en-ZA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2956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04663"/>
            <a:ext cx="3960440" cy="296650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3140968"/>
            <a:ext cx="5328592" cy="284654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404664"/>
            <a:ext cx="3979143" cy="2980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459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60648"/>
            <a:ext cx="3888432" cy="298434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260648"/>
            <a:ext cx="4258815" cy="295744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1700" y="2996952"/>
            <a:ext cx="5256584" cy="2943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238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971600" y="3068961"/>
            <a:ext cx="2376264" cy="850036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dirty="0" smtClean="0">
                <a:solidFill>
                  <a:srgbClr val="FFFF00"/>
                </a:solidFill>
              </a:rPr>
              <a:t>Processes</a:t>
            </a:r>
            <a:endParaRPr lang="en-ZA" sz="3200" dirty="0">
              <a:solidFill>
                <a:srgbClr val="FFFF00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71600" y="4077072"/>
            <a:ext cx="7272808" cy="129614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6000" b="1" dirty="0" smtClean="0">
                <a:solidFill>
                  <a:srgbClr val="FFFF00"/>
                </a:solidFill>
              </a:rPr>
              <a:t>Vision - Dream</a:t>
            </a:r>
            <a:endParaRPr lang="en-ZA" sz="6000" b="1" dirty="0">
              <a:solidFill>
                <a:srgbClr val="FFFF00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509882" y="3059598"/>
            <a:ext cx="2196244" cy="859398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dirty="0" smtClean="0">
                <a:solidFill>
                  <a:srgbClr val="FFFF00"/>
                </a:solidFill>
              </a:rPr>
              <a:t>Teaching</a:t>
            </a:r>
            <a:endParaRPr lang="en-ZA" sz="3200" dirty="0">
              <a:solidFill>
                <a:srgbClr val="FFFF00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5868144" y="3060331"/>
            <a:ext cx="2372619" cy="858665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dirty="0" smtClean="0">
                <a:solidFill>
                  <a:srgbClr val="FFFF00"/>
                </a:solidFill>
              </a:rPr>
              <a:t>Learning</a:t>
            </a:r>
            <a:endParaRPr lang="en-ZA" sz="3200" dirty="0">
              <a:solidFill>
                <a:srgbClr val="FFFF00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123728" y="2051486"/>
            <a:ext cx="2376264" cy="850036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dirty="0" smtClean="0">
                <a:solidFill>
                  <a:srgbClr val="FFFF00"/>
                </a:solidFill>
              </a:rPr>
              <a:t>Budgets</a:t>
            </a:r>
            <a:endParaRPr lang="en-ZA" sz="3200" dirty="0">
              <a:solidFill>
                <a:srgbClr val="FFFF00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788024" y="2041250"/>
            <a:ext cx="2376264" cy="850036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dirty="0" smtClean="0">
                <a:solidFill>
                  <a:srgbClr val="FFFF00"/>
                </a:solidFill>
              </a:rPr>
              <a:t>Brands</a:t>
            </a:r>
            <a:endParaRPr lang="en-ZA" sz="3200" dirty="0">
              <a:solidFill>
                <a:srgbClr val="FFFF00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3417407" y="1043374"/>
            <a:ext cx="2376264" cy="850036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dirty="0" smtClean="0">
                <a:solidFill>
                  <a:srgbClr val="FFFF00"/>
                </a:solidFill>
              </a:rPr>
              <a:t>Outcomes</a:t>
            </a:r>
            <a:endParaRPr lang="en-ZA" sz="3200" dirty="0">
              <a:solidFill>
                <a:srgbClr val="FFFF00"/>
              </a:solidFill>
            </a:endParaRPr>
          </a:p>
        </p:txBody>
      </p:sp>
      <p:sp>
        <p:nvSpPr>
          <p:cNvPr id="2" name="Multiply 1"/>
          <p:cNvSpPr/>
          <p:nvPr/>
        </p:nvSpPr>
        <p:spPr>
          <a:xfrm>
            <a:off x="2742433" y="1941126"/>
            <a:ext cx="1224136" cy="1080120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>
              <a:solidFill>
                <a:srgbClr val="FF0000"/>
              </a:solidFill>
            </a:endParaRPr>
          </a:p>
        </p:txBody>
      </p:sp>
      <p:sp>
        <p:nvSpPr>
          <p:cNvPr id="16" name="Multiply 15"/>
          <p:cNvSpPr/>
          <p:nvPr/>
        </p:nvSpPr>
        <p:spPr>
          <a:xfrm>
            <a:off x="5364088" y="1936444"/>
            <a:ext cx="1224136" cy="1080120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3" name="L-Shape 2"/>
          <p:cNvSpPr/>
          <p:nvPr/>
        </p:nvSpPr>
        <p:spPr>
          <a:xfrm rot="19272968">
            <a:off x="6043786" y="789698"/>
            <a:ext cx="1324005" cy="681984"/>
          </a:xfrm>
          <a:prstGeom prst="corne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39901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2" grpId="0" animBg="1"/>
      <p:bldP spid="16" grpId="0" animBg="1"/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val 27"/>
          <p:cNvSpPr/>
          <p:nvPr/>
        </p:nvSpPr>
        <p:spPr>
          <a:xfrm>
            <a:off x="1475656" y="1340768"/>
            <a:ext cx="5904655" cy="417646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ZA"/>
          </a:p>
        </p:txBody>
      </p:sp>
      <p:sp>
        <p:nvSpPr>
          <p:cNvPr id="2" name="Oval 1"/>
          <p:cNvSpPr/>
          <p:nvPr/>
        </p:nvSpPr>
        <p:spPr>
          <a:xfrm>
            <a:off x="3419872" y="2924944"/>
            <a:ext cx="2088232" cy="1008112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ZA" sz="3200" b="1" dirty="0" smtClean="0">
                <a:solidFill>
                  <a:srgbClr val="FFFF00"/>
                </a:solidFill>
              </a:rPr>
              <a:t>VISION</a:t>
            </a:r>
            <a:endParaRPr lang="en-ZA" sz="3200" b="1" dirty="0">
              <a:solidFill>
                <a:srgbClr val="FFFF00"/>
              </a:solidFill>
            </a:endParaRPr>
          </a:p>
        </p:txBody>
      </p:sp>
      <p:sp>
        <p:nvSpPr>
          <p:cNvPr id="4" name="Oval 3"/>
          <p:cNvSpPr/>
          <p:nvPr/>
        </p:nvSpPr>
        <p:spPr>
          <a:xfrm>
            <a:off x="3419872" y="980728"/>
            <a:ext cx="2088232" cy="1008112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ZA" sz="2400" dirty="0" smtClean="0">
                <a:solidFill>
                  <a:srgbClr val="FFFF00"/>
                </a:solidFill>
              </a:rPr>
              <a:t>Audit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7065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832" y="647572"/>
            <a:ext cx="3902670" cy="216141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0445" y="637212"/>
            <a:ext cx="3836315" cy="216141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832" y="2996952"/>
            <a:ext cx="8352928" cy="237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97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971600" y="3068961"/>
            <a:ext cx="2376264" cy="850036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dirty="0" smtClean="0">
                <a:solidFill>
                  <a:srgbClr val="FFFF00"/>
                </a:solidFill>
              </a:rPr>
              <a:t>Processes</a:t>
            </a:r>
            <a:endParaRPr lang="en-ZA" sz="3200" dirty="0">
              <a:solidFill>
                <a:srgbClr val="FFFF00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71600" y="4077072"/>
            <a:ext cx="7272808" cy="129614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6000" b="1" dirty="0" smtClean="0">
                <a:solidFill>
                  <a:srgbClr val="FFFF00"/>
                </a:solidFill>
              </a:rPr>
              <a:t>Audit - Current</a:t>
            </a:r>
            <a:endParaRPr lang="en-ZA" sz="6000" b="1" dirty="0">
              <a:solidFill>
                <a:srgbClr val="FFFF00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509882" y="3059598"/>
            <a:ext cx="2196244" cy="859398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dirty="0" smtClean="0">
                <a:solidFill>
                  <a:srgbClr val="FFFF00"/>
                </a:solidFill>
              </a:rPr>
              <a:t>Teaching</a:t>
            </a:r>
            <a:endParaRPr lang="en-ZA" sz="3200" dirty="0">
              <a:solidFill>
                <a:srgbClr val="FFFF00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5868144" y="3060331"/>
            <a:ext cx="2372619" cy="858665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dirty="0" smtClean="0">
                <a:solidFill>
                  <a:srgbClr val="FFFF00"/>
                </a:solidFill>
              </a:rPr>
              <a:t>Learning</a:t>
            </a:r>
            <a:endParaRPr lang="en-ZA" sz="3200" dirty="0">
              <a:solidFill>
                <a:srgbClr val="FFFF00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123728" y="2051486"/>
            <a:ext cx="2376264" cy="850036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dirty="0" smtClean="0">
                <a:solidFill>
                  <a:srgbClr val="FFFF00"/>
                </a:solidFill>
              </a:rPr>
              <a:t>Skills</a:t>
            </a:r>
            <a:endParaRPr lang="en-ZA" sz="3200" dirty="0">
              <a:solidFill>
                <a:srgbClr val="FFFF00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788024" y="2041250"/>
            <a:ext cx="2376264" cy="850036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dirty="0" smtClean="0">
                <a:solidFill>
                  <a:srgbClr val="FFFF00"/>
                </a:solidFill>
              </a:rPr>
              <a:t>Attitude</a:t>
            </a:r>
            <a:endParaRPr lang="en-ZA" sz="3200" dirty="0">
              <a:solidFill>
                <a:srgbClr val="FFFF00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3417407" y="1043374"/>
            <a:ext cx="2376264" cy="850036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dirty="0" smtClean="0">
                <a:solidFill>
                  <a:srgbClr val="FFFF00"/>
                </a:solidFill>
              </a:rPr>
              <a:t>Results</a:t>
            </a:r>
            <a:endParaRPr lang="en-ZA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2673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val 27"/>
          <p:cNvSpPr/>
          <p:nvPr/>
        </p:nvSpPr>
        <p:spPr>
          <a:xfrm>
            <a:off x="1475656" y="1340768"/>
            <a:ext cx="5904655" cy="417646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ZA"/>
          </a:p>
        </p:txBody>
      </p:sp>
      <p:sp>
        <p:nvSpPr>
          <p:cNvPr id="2" name="Oval 1"/>
          <p:cNvSpPr/>
          <p:nvPr/>
        </p:nvSpPr>
        <p:spPr>
          <a:xfrm>
            <a:off x="3419872" y="2924944"/>
            <a:ext cx="2088232" cy="1008112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ZA" sz="3200" b="1" dirty="0" smtClean="0">
                <a:solidFill>
                  <a:srgbClr val="FFFF00"/>
                </a:solidFill>
              </a:rPr>
              <a:t>VISION</a:t>
            </a:r>
            <a:endParaRPr lang="en-ZA" sz="3200" b="1" dirty="0">
              <a:solidFill>
                <a:srgbClr val="FFFF00"/>
              </a:solidFill>
            </a:endParaRPr>
          </a:p>
        </p:txBody>
      </p:sp>
      <p:sp>
        <p:nvSpPr>
          <p:cNvPr id="4" name="Oval 3"/>
          <p:cNvSpPr/>
          <p:nvPr/>
        </p:nvSpPr>
        <p:spPr>
          <a:xfrm>
            <a:off x="3419872" y="980728"/>
            <a:ext cx="2088232" cy="1008112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ZA" sz="2400" dirty="0" smtClean="0">
                <a:solidFill>
                  <a:srgbClr val="FFFF00"/>
                </a:solidFill>
              </a:rPr>
              <a:t>Audit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6012160" y="1988840"/>
            <a:ext cx="2088232" cy="1008112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ZA" sz="2400" dirty="0" smtClean="0">
                <a:solidFill>
                  <a:srgbClr val="FFFF00"/>
                </a:solidFill>
              </a:rPr>
              <a:t>Identify Gap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1545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235" y="579274"/>
            <a:ext cx="3858733" cy="236318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1" y="579274"/>
            <a:ext cx="3888433" cy="236318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871" y="3284984"/>
            <a:ext cx="3878097" cy="237626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0" y="3263958"/>
            <a:ext cx="3888433" cy="2361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112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971600" y="3068961"/>
            <a:ext cx="2376264" cy="850036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dirty="0" smtClean="0">
                <a:solidFill>
                  <a:srgbClr val="FFFF00"/>
                </a:solidFill>
              </a:rPr>
              <a:t>Processes</a:t>
            </a:r>
            <a:endParaRPr lang="en-ZA" sz="3200" dirty="0">
              <a:solidFill>
                <a:srgbClr val="FFFF00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71600" y="4077072"/>
            <a:ext cx="7272808" cy="129614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6000" b="1" dirty="0" smtClean="0">
                <a:solidFill>
                  <a:srgbClr val="FFFF00"/>
                </a:solidFill>
              </a:rPr>
              <a:t>Identify Gap</a:t>
            </a:r>
            <a:endParaRPr lang="en-ZA" sz="6000" b="1" dirty="0">
              <a:solidFill>
                <a:srgbClr val="FFFF00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509882" y="3059598"/>
            <a:ext cx="2196244" cy="859398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dirty="0" smtClean="0">
                <a:solidFill>
                  <a:srgbClr val="FFFF00"/>
                </a:solidFill>
              </a:rPr>
              <a:t>Teaching</a:t>
            </a:r>
            <a:endParaRPr lang="en-ZA" sz="3200" dirty="0">
              <a:solidFill>
                <a:srgbClr val="FFFF00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5868144" y="3060331"/>
            <a:ext cx="2372619" cy="858665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dirty="0" smtClean="0">
                <a:solidFill>
                  <a:srgbClr val="FFFF00"/>
                </a:solidFill>
              </a:rPr>
              <a:t>Learning</a:t>
            </a:r>
            <a:endParaRPr lang="en-ZA" sz="3200" dirty="0">
              <a:solidFill>
                <a:srgbClr val="FFFF00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123728" y="2051486"/>
            <a:ext cx="2376264" cy="850036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dirty="0" smtClean="0">
                <a:solidFill>
                  <a:srgbClr val="FFFF00"/>
                </a:solidFill>
              </a:rPr>
              <a:t>Assets</a:t>
            </a:r>
            <a:endParaRPr lang="en-ZA" sz="3200" dirty="0">
              <a:solidFill>
                <a:srgbClr val="FFFF00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716016" y="2041250"/>
            <a:ext cx="2376264" cy="850036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dirty="0" smtClean="0">
                <a:solidFill>
                  <a:srgbClr val="FFFF00"/>
                </a:solidFill>
              </a:rPr>
              <a:t>Shortage</a:t>
            </a:r>
            <a:endParaRPr lang="en-ZA" sz="3200" dirty="0">
              <a:solidFill>
                <a:srgbClr val="FFFF00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3417407" y="1043374"/>
            <a:ext cx="2376264" cy="850036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dirty="0" smtClean="0">
                <a:solidFill>
                  <a:srgbClr val="FFFF00"/>
                </a:solidFill>
              </a:rPr>
              <a:t>Bridge</a:t>
            </a:r>
            <a:endParaRPr lang="en-ZA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2625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val 27"/>
          <p:cNvSpPr/>
          <p:nvPr/>
        </p:nvSpPr>
        <p:spPr>
          <a:xfrm>
            <a:off x="1475656" y="1340768"/>
            <a:ext cx="5904655" cy="417646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ZA"/>
          </a:p>
        </p:txBody>
      </p:sp>
      <p:sp>
        <p:nvSpPr>
          <p:cNvPr id="2" name="Oval 1"/>
          <p:cNvSpPr/>
          <p:nvPr/>
        </p:nvSpPr>
        <p:spPr>
          <a:xfrm>
            <a:off x="3419872" y="2924944"/>
            <a:ext cx="2088232" cy="1008112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ZA" sz="3200" b="1" dirty="0" smtClean="0">
                <a:solidFill>
                  <a:srgbClr val="FFFF00"/>
                </a:solidFill>
              </a:rPr>
              <a:t>VISION</a:t>
            </a:r>
            <a:endParaRPr lang="en-ZA" sz="3200" b="1" dirty="0">
              <a:solidFill>
                <a:srgbClr val="FFFF00"/>
              </a:solidFill>
            </a:endParaRPr>
          </a:p>
        </p:txBody>
      </p:sp>
      <p:sp>
        <p:nvSpPr>
          <p:cNvPr id="4" name="Oval 3"/>
          <p:cNvSpPr/>
          <p:nvPr/>
        </p:nvSpPr>
        <p:spPr>
          <a:xfrm>
            <a:off x="3419872" y="980728"/>
            <a:ext cx="2088232" cy="1008112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ZA" sz="2400" dirty="0" smtClean="0">
                <a:solidFill>
                  <a:srgbClr val="FFFF00"/>
                </a:solidFill>
              </a:rPr>
              <a:t>Audit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6012160" y="1988840"/>
            <a:ext cx="2088232" cy="1008112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ZA" sz="2400" dirty="0" smtClean="0">
                <a:solidFill>
                  <a:srgbClr val="FFFF00"/>
                </a:solidFill>
              </a:rPr>
              <a:t>Identify Gap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6012160" y="4221088"/>
            <a:ext cx="2088232" cy="1008112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ZA" sz="2400" dirty="0" smtClean="0">
                <a:solidFill>
                  <a:srgbClr val="FFFF00"/>
                </a:solidFill>
              </a:rPr>
              <a:t>Prioritize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547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32656"/>
            <a:ext cx="4032448" cy="238136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2924943"/>
            <a:ext cx="3898186" cy="273419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332656"/>
            <a:ext cx="3898186" cy="238136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924943"/>
            <a:ext cx="4032448" cy="2736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78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971600" y="3068961"/>
            <a:ext cx="2376264" cy="850036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dirty="0" smtClean="0">
                <a:solidFill>
                  <a:srgbClr val="FFFF00"/>
                </a:solidFill>
              </a:rPr>
              <a:t>Processes</a:t>
            </a:r>
            <a:endParaRPr lang="en-ZA" sz="3200" dirty="0">
              <a:solidFill>
                <a:srgbClr val="FFFF00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71600" y="4077072"/>
            <a:ext cx="7272808" cy="129614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6000" b="1" dirty="0" smtClean="0">
                <a:solidFill>
                  <a:srgbClr val="FFFF00"/>
                </a:solidFill>
              </a:rPr>
              <a:t>Prioritize</a:t>
            </a:r>
            <a:endParaRPr lang="en-ZA" sz="6000" b="1" dirty="0">
              <a:solidFill>
                <a:srgbClr val="FFFF00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509882" y="3059598"/>
            <a:ext cx="2196244" cy="859398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dirty="0" smtClean="0">
                <a:solidFill>
                  <a:srgbClr val="FFFF00"/>
                </a:solidFill>
              </a:rPr>
              <a:t>Teaching</a:t>
            </a:r>
            <a:endParaRPr lang="en-ZA" sz="3200" dirty="0">
              <a:solidFill>
                <a:srgbClr val="FFFF00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5868144" y="3060331"/>
            <a:ext cx="2372619" cy="858665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dirty="0" smtClean="0">
                <a:solidFill>
                  <a:srgbClr val="FFFF00"/>
                </a:solidFill>
              </a:rPr>
              <a:t>Learning</a:t>
            </a:r>
            <a:endParaRPr lang="en-ZA" sz="3200" dirty="0">
              <a:solidFill>
                <a:srgbClr val="FFFF00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123728" y="2051486"/>
            <a:ext cx="2376264" cy="850036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dirty="0" smtClean="0">
                <a:solidFill>
                  <a:srgbClr val="FFFF00"/>
                </a:solidFill>
              </a:rPr>
              <a:t>Now</a:t>
            </a:r>
            <a:endParaRPr lang="en-ZA" sz="3200" dirty="0">
              <a:solidFill>
                <a:srgbClr val="FFFF00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716016" y="2041250"/>
            <a:ext cx="2376264" cy="850036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dirty="0" smtClean="0">
                <a:solidFill>
                  <a:srgbClr val="FFFF00"/>
                </a:solidFill>
              </a:rPr>
              <a:t>Later</a:t>
            </a:r>
            <a:endParaRPr lang="en-ZA" sz="3200" dirty="0">
              <a:solidFill>
                <a:srgbClr val="FFFF00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3417407" y="1043374"/>
            <a:ext cx="2376264" cy="850036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dirty="0" smtClean="0">
                <a:solidFill>
                  <a:srgbClr val="FFFF00"/>
                </a:solidFill>
              </a:rPr>
              <a:t>Plan</a:t>
            </a:r>
            <a:endParaRPr lang="en-ZA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1711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val 27"/>
          <p:cNvSpPr/>
          <p:nvPr/>
        </p:nvSpPr>
        <p:spPr>
          <a:xfrm>
            <a:off x="1475656" y="1340768"/>
            <a:ext cx="5904655" cy="417646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ZA"/>
          </a:p>
        </p:txBody>
      </p:sp>
      <p:sp>
        <p:nvSpPr>
          <p:cNvPr id="2" name="Oval 1"/>
          <p:cNvSpPr/>
          <p:nvPr/>
        </p:nvSpPr>
        <p:spPr>
          <a:xfrm>
            <a:off x="3419872" y="2924944"/>
            <a:ext cx="2088232" cy="1008112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ZA" sz="3200" b="1" dirty="0" smtClean="0">
                <a:solidFill>
                  <a:srgbClr val="FFFF00"/>
                </a:solidFill>
              </a:rPr>
              <a:t>VISION</a:t>
            </a:r>
            <a:endParaRPr lang="en-ZA" sz="3200" b="1" dirty="0">
              <a:solidFill>
                <a:srgbClr val="FFFF00"/>
              </a:solidFill>
            </a:endParaRPr>
          </a:p>
        </p:txBody>
      </p:sp>
      <p:sp>
        <p:nvSpPr>
          <p:cNvPr id="4" name="Oval 3"/>
          <p:cNvSpPr/>
          <p:nvPr/>
        </p:nvSpPr>
        <p:spPr>
          <a:xfrm>
            <a:off x="3419872" y="980728"/>
            <a:ext cx="2088232" cy="1008112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ZA" sz="2400" dirty="0" smtClean="0">
                <a:solidFill>
                  <a:srgbClr val="FFFF00"/>
                </a:solidFill>
              </a:rPr>
              <a:t>Audit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6012160" y="1988840"/>
            <a:ext cx="2088232" cy="1008112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ZA" sz="2400" dirty="0" smtClean="0">
                <a:solidFill>
                  <a:srgbClr val="FFFF00"/>
                </a:solidFill>
              </a:rPr>
              <a:t>Identify Gap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6012160" y="4221088"/>
            <a:ext cx="2088232" cy="1008112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ZA" sz="2400" dirty="0" smtClean="0">
                <a:solidFill>
                  <a:srgbClr val="FFFF00"/>
                </a:solidFill>
              </a:rPr>
              <a:t>Prioritize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3347864" y="5013176"/>
            <a:ext cx="2232248" cy="1080120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ZA" sz="2400" dirty="0" smtClean="0">
                <a:solidFill>
                  <a:srgbClr val="FFFF00"/>
                </a:solidFill>
              </a:rPr>
              <a:t>Roadmap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6594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971600" y="3068961"/>
            <a:ext cx="2376264" cy="850036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dirty="0" smtClean="0">
                <a:solidFill>
                  <a:srgbClr val="FFFF00"/>
                </a:solidFill>
              </a:rPr>
              <a:t>Research</a:t>
            </a:r>
            <a:endParaRPr lang="en-ZA" sz="3200" dirty="0">
              <a:solidFill>
                <a:srgbClr val="FFFF00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71600" y="4077072"/>
            <a:ext cx="7272808" cy="129614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6000" b="1" dirty="0" smtClean="0">
                <a:solidFill>
                  <a:srgbClr val="FFFF00"/>
                </a:solidFill>
              </a:rPr>
              <a:t>Roadmap - Plan</a:t>
            </a:r>
            <a:endParaRPr lang="en-ZA" sz="6000" b="1" dirty="0">
              <a:solidFill>
                <a:srgbClr val="FFFF00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509882" y="3059598"/>
            <a:ext cx="2196244" cy="859398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dirty="0" smtClean="0">
                <a:solidFill>
                  <a:srgbClr val="FFFF00"/>
                </a:solidFill>
              </a:rPr>
              <a:t>Investigate</a:t>
            </a:r>
            <a:endParaRPr lang="en-ZA" sz="3200" dirty="0">
              <a:solidFill>
                <a:srgbClr val="FFFF00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5868144" y="3060331"/>
            <a:ext cx="2372619" cy="858665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dirty="0" smtClean="0">
                <a:solidFill>
                  <a:srgbClr val="FFFF00"/>
                </a:solidFill>
              </a:rPr>
              <a:t>Advice</a:t>
            </a:r>
            <a:endParaRPr lang="en-ZA" sz="3200" dirty="0">
              <a:solidFill>
                <a:srgbClr val="FFFF00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123728" y="2051486"/>
            <a:ext cx="2376264" cy="850036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dirty="0" smtClean="0">
                <a:solidFill>
                  <a:srgbClr val="FFFF00"/>
                </a:solidFill>
              </a:rPr>
              <a:t>Goals</a:t>
            </a:r>
            <a:endParaRPr lang="en-ZA" sz="3200" dirty="0">
              <a:solidFill>
                <a:srgbClr val="FFFF00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716016" y="2041250"/>
            <a:ext cx="2376264" cy="850036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dirty="0" smtClean="0">
                <a:solidFill>
                  <a:srgbClr val="FFFF00"/>
                </a:solidFill>
              </a:rPr>
              <a:t>TCO</a:t>
            </a:r>
            <a:endParaRPr lang="en-ZA" sz="3200" dirty="0">
              <a:solidFill>
                <a:srgbClr val="FFFF00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3417407" y="1043374"/>
            <a:ext cx="2376264" cy="850036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dirty="0" smtClean="0">
                <a:solidFill>
                  <a:srgbClr val="FFFF00"/>
                </a:solidFill>
              </a:rPr>
              <a:t>Phased</a:t>
            </a:r>
            <a:endParaRPr lang="en-ZA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5461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val 27"/>
          <p:cNvSpPr/>
          <p:nvPr/>
        </p:nvSpPr>
        <p:spPr>
          <a:xfrm>
            <a:off x="1475656" y="1340768"/>
            <a:ext cx="5904655" cy="417646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ZA"/>
          </a:p>
        </p:txBody>
      </p:sp>
      <p:sp>
        <p:nvSpPr>
          <p:cNvPr id="2" name="Oval 1"/>
          <p:cNvSpPr/>
          <p:nvPr/>
        </p:nvSpPr>
        <p:spPr>
          <a:xfrm>
            <a:off x="3419872" y="2924944"/>
            <a:ext cx="2088232" cy="1008112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ZA" sz="3200" b="1" dirty="0" smtClean="0">
                <a:solidFill>
                  <a:srgbClr val="FFFF00"/>
                </a:solidFill>
              </a:rPr>
              <a:t>VISION</a:t>
            </a:r>
            <a:endParaRPr lang="en-ZA" sz="3200" b="1" dirty="0">
              <a:solidFill>
                <a:srgbClr val="FFFF00"/>
              </a:solidFill>
            </a:endParaRPr>
          </a:p>
        </p:txBody>
      </p:sp>
      <p:sp>
        <p:nvSpPr>
          <p:cNvPr id="4" name="Oval 3"/>
          <p:cNvSpPr/>
          <p:nvPr/>
        </p:nvSpPr>
        <p:spPr>
          <a:xfrm>
            <a:off x="3419872" y="980728"/>
            <a:ext cx="2088232" cy="1008112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ZA" sz="2400" dirty="0" smtClean="0">
                <a:solidFill>
                  <a:srgbClr val="FFFF00"/>
                </a:solidFill>
              </a:rPr>
              <a:t>Audit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6012160" y="1988840"/>
            <a:ext cx="2088232" cy="1008112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ZA" sz="2400" dirty="0" smtClean="0">
                <a:solidFill>
                  <a:srgbClr val="FFFF00"/>
                </a:solidFill>
              </a:rPr>
              <a:t>Identify Gap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6012160" y="4221088"/>
            <a:ext cx="2088232" cy="1008112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ZA" sz="2400" dirty="0" smtClean="0">
                <a:solidFill>
                  <a:srgbClr val="FFFF00"/>
                </a:solidFill>
              </a:rPr>
              <a:t>Prioritize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3347864" y="5013176"/>
            <a:ext cx="2232248" cy="1080120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ZA" sz="2400" dirty="0" smtClean="0">
                <a:solidFill>
                  <a:srgbClr val="FFFF00"/>
                </a:solidFill>
              </a:rPr>
              <a:t>Roadmap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827584" y="4221088"/>
            <a:ext cx="2088232" cy="1008112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ZA" sz="2400" dirty="0" smtClean="0">
                <a:solidFill>
                  <a:srgbClr val="FFFF00"/>
                </a:solidFill>
              </a:rPr>
              <a:t>Approve/ Execute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2375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971600" y="3068961"/>
            <a:ext cx="2376264" cy="850036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dirty="0" smtClean="0">
                <a:solidFill>
                  <a:srgbClr val="FFFF00"/>
                </a:solidFill>
              </a:rPr>
              <a:t>Support</a:t>
            </a:r>
            <a:endParaRPr lang="en-ZA" sz="3200" dirty="0">
              <a:solidFill>
                <a:srgbClr val="FFFF00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71600" y="4077072"/>
            <a:ext cx="7272808" cy="129614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6000" b="1" dirty="0" smtClean="0">
                <a:solidFill>
                  <a:srgbClr val="FFFF00"/>
                </a:solidFill>
              </a:rPr>
              <a:t> Approve (Execute)</a:t>
            </a:r>
            <a:endParaRPr lang="en-ZA" sz="6000" b="1" dirty="0">
              <a:solidFill>
                <a:srgbClr val="FFFF00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509882" y="3059598"/>
            <a:ext cx="2196244" cy="859398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dirty="0" smtClean="0">
                <a:solidFill>
                  <a:srgbClr val="FFFF00"/>
                </a:solidFill>
              </a:rPr>
              <a:t>PD</a:t>
            </a:r>
            <a:endParaRPr lang="en-ZA" sz="3200" dirty="0">
              <a:solidFill>
                <a:srgbClr val="FFFF00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5868144" y="3060331"/>
            <a:ext cx="2372619" cy="858665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dirty="0" smtClean="0">
                <a:solidFill>
                  <a:srgbClr val="FFFF00"/>
                </a:solidFill>
              </a:rPr>
              <a:t>Resources</a:t>
            </a:r>
            <a:endParaRPr lang="en-ZA" sz="3200" dirty="0">
              <a:solidFill>
                <a:srgbClr val="FFFF00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123728" y="2051486"/>
            <a:ext cx="2376264" cy="850036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dirty="0" smtClean="0">
                <a:solidFill>
                  <a:srgbClr val="FFFF00"/>
                </a:solidFill>
              </a:rPr>
              <a:t>Budget</a:t>
            </a:r>
            <a:endParaRPr lang="en-ZA" sz="3200" dirty="0">
              <a:solidFill>
                <a:srgbClr val="FFFF00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716016" y="2041250"/>
            <a:ext cx="2376264" cy="850036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dirty="0" smtClean="0">
                <a:solidFill>
                  <a:srgbClr val="FFFF00"/>
                </a:solidFill>
              </a:rPr>
              <a:t>Timeline</a:t>
            </a:r>
            <a:endParaRPr lang="en-ZA" sz="3200" dirty="0">
              <a:solidFill>
                <a:srgbClr val="FFFF00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3417407" y="1043374"/>
            <a:ext cx="2376264" cy="850036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dirty="0" smtClean="0">
                <a:solidFill>
                  <a:srgbClr val="FFFF00"/>
                </a:solidFill>
              </a:rPr>
              <a:t>Monitor</a:t>
            </a:r>
            <a:endParaRPr lang="en-ZA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4338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val 27"/>
          <p:cNvSpPr/>
          <p:nvPr/>
        </p:nvSpPr>
        <p:spPr>
          <a:xfrm>
            <a:off x="1475656" y="1340768"/>
            <a:ext cx="5904655" cy="417646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ZA"/>
          </a:p>
        </p:txBody>
      </p:sp>
      <p:sp>
        <p:nvSpPr>
          <p:cNvPr id="2" name="Oval 1"/>
          <p:cNvSpPr/>
          <p:nvPr/>
        </p:nvSpPr>
        <p:spPr>
          <a:xfrm>
            <a:off x="3419872" y="2924944"/>
            <a:ext cx="2088232" cy="1008112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ZA" sz="3200" b="1" dirty="0" smtClean="0">
                <a:solidFill>
                  <a:srgbClr val="FFFF00"/>
                </a:solidFill>
              </a:rPr>
              <a:t>VISION</a:t>
            </a:r>
            <a:endParaRPr lang="en-ZA" sz="3200" b="1" dirty="0">
              <a:solidFill>
                <a:srgbClr val="FFFF00"/>
              </a:solidFill>
            </a:endParaRPr>
          </a:p>
        </p:txBody>
      </p:sp>
      <p:sp>
        <p:nvSpPr>
          <p:cNvPr id="4" name="Oval 3"/>
          <p:cNvSpPr/>
          <p:nvPr/>
        </p:nvSpPr>
        <p:spPr>
          <a:xfrm>
            <a:off x="3419872" y="980728"/>
            <a:ext cx="2088232" cy="1008112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ZA" sz="2400" dirty="0" smtClean="0">
                <a:solidFill>
                  <a:srgbClr val="FFFF00"/>
                </a:solidFill>
              </a:rPr>
              <a:t>Audit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6012160" y="1988840"/>
            <a:ext cx="2088232" cy="1008112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ZA" sz="2400" dirty="0" smtClean="0">
                <a:solidFill>
                  <a:srgbClr val="FFFF00"/>
                </a:solidFill>
              </a:rPr>
              <a:t>Identify Gap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6012160" y="4221088"/>
            <a:ext cx="2088232" cy="1008112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ZA" sz="2400" dirty="0" smtClean="0">
                <a:solidFill>
                  <a:srgbClr val="FFFF00"/>
                </a:solidFill>
              </a:rPr>
              <a:t>Prioritize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3347864" y="5013176"/>
            <a:ext cx="2232248" cy="1080120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ZA" sz="2400" dirty="0" smtClean="0">
                <a:solidFill>
                  <a:srgbClr val="FFFF00"/>
                </a:solidFill>
              </a:rPr>
              <a:t>Roadmap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827584" y="4221088"/>
            <a:ext cx="2088232" cy="1008112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ZA" sz="2400" dirty="0" smtClean="0">
                <a:solidFill>
                  <a:srgbClr val="FFFF00"/>
                </a:solidFill>
              </a:rPr>
              <a:t>Approve/ Execute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827584" y="1916832"/>
            <a:ext cx="2088232" cy="1008112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ZA" sz="2400" dirty="0" smtClean="0">
                <a:solidFill>
                  <a:srgbClr val="FFFF00"/>
                </a:solidFill>
              </a:rPr>
              <a:t>Evaluate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6409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971600" y="3068961"/>
            <a:ext cx="2376264" cy="850036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dirty="0" smtClean="0">
                <a:solidFill>
                  <a:srgbClr val="FFFF00"/>
                </a:solidFill>
              </a:rPr>
              <a:t>Criteria</a:t>
            </a:r>
            <a:endParaRPr lang="en-ZA" sz="3200" dirty="0">
              <a:solidFill>
                <a:srgbClr val="FFFF00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71600" y="4077072"/>
            <a:ext cx="7272808" cy="129614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6000" b="1" dirty="0" smtClean="0">
                <a:solidFill>
                  <a:srgbClr val="FFFF00"/>
                </a:solidFill>
              </a:rPr>
              <a:t>Evaluate</a:t>
            </a:r>
            <a:endParaRPr lang="en-ZA" sz="6000" b="1" dirty="0">
              <a:solidFill>
                <a:srgbClr val="FFFF00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509882" y="3059598"/>
            <a:ext cx="2196244" cy="859398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dirty="0" smtClean="0">
                <a:solidFill>
                  <a:srgbClr val="FFFF00"/>
                </a:solidFill>
              </a:rPr>
              <a:t>TCO</a:t>
            </a:r>
            <a:endParaRPr lang="en-ZA" sz="3200" dirty="0">
              <a:solidFill>
                <a:srgbClr val="FFFF00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5868144" y="3060331"/>
            <a:ext cx="2372619" cy="858665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dirty="0" smtClean="0">
                <a:solidFill>
                  <a:srgbClr val="FFFF00"/>
                </a:solidFill>
              </a:rPr>
              <a:t>Risks</a:t>
            </a:r>
            <a:endParaRPr lang="en-ZA" sz="3200" dirty="0">
              <a:solidFill>
                <a:srgbClr val="FFFF00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123728" y="2051486"/>
            <a:ext cx="2376264" cy="850036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dirty="0" smtClean="0">
                <a:solidFill>
                  <a:srgbClr val="FFFF00"/>
                </a:solidFill>
              </a:rPr>
              <a:t>Support</a:t>
            </a:r>
            <a:endParaRPr lang="en-ZA" sz="3200" dirty="0">
              <a:solidFill>
                <a:srgbClr val="FFFF00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716016" y="2041250"/>
            <a:ext cx="2376264" cy="850036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dirty="0" smtClean="0">
                <a:solidFill>
                  <a:srgbClr val="FFFF00"/>
                </a:solidFill>
              </a:rPr>
              <a:t>Feedback</a:t>
            </a:r>
            <a:endParaRPr lang="en-ZA" sz="3200" dirty="0">
              <a:solidFill>
                <a:srgbClr val="FFFF00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3417407" y="1043374"/>
            <a:ext cx="2376264" cy="850036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dirty="0" smtClean="0">
                <a:solidFill>
                  <a:srgbClr val="FFFF00"/>
                </a:solidFill>
              </a:rPr>
              <a:t>Document </a:t>
            </a:r>
            <a:endParaRPr lang="en-ZA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4159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val 27"/>
          <p:cNvSpPr/>
          <p:nvPr/>
        </p:nvSpPr>
        <p:spPr>
          <a:xfrm>
            <a:off x="1475656" y="1340768"/>
            <a:ext cx="5904655" cy="417646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ZA"/>
          </a:p>
        </p:txBody>
      </p:sp>
      <p:sp>
        <p:nvSpPr>
          <p:cNvPr id="2" name="Oval 1"/>
          <p:cNvSpPr/>
          <p:nvPr/>
        </p:nvSpPr>
        <p:spPr>
          <a:xfrm>
            <a:off x="3419872" y="2924944"/>
            <a:ext cx="2088232" cy="1008112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ZA" sz="3200" b="1" dirty="0" smtClean="0">
                <a:solidFill>
                  <a:srgbClr val="FFFF00"/>
                </a:solidFill>
              </a:rPr>
              <a:t>VISION</a:t>
            </a:r>
            <a:endParaRPr lang="en-ZA" sz="3200" b="1" dirty="0">
              <a:solidFill>
                <a:srgbClr val="FFFF00"/>
              </a:solidFill>
            </a:endParaRPr>
          </a:p>
        </p:txBody>
      </p:sp>
      <p:sp>
        <p:nvSpPr>
          <p:cNvPr id="4" name="Oval 3"/>
          <p:cNvSpPr/>
          <p:nvPr/>
        </p:nvSpPr>
        <p:spPr>
          <a:xfrm>
            <a:off x="3419872" y="980728"/>
            <a:ext cx="2088232" cy="1008112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ZA" sz="2400" dirty="0" smtClean="0">
                <a:solidFill>
                  <a:srgbClr val="FFFF00"/>
                </a:solidFill>
              </a:rPr>
              <a:t>Audit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6012160" y="1988840"/>
            <a:ext cx="2088232" cy="1008112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ZA" sz="2400" dirty="0" smtClean="0">
                <a:solidFill>
                  <a:srgbClr val="FFFF00"/>
                </a:solidFill>
              </a:rPr>
              <a:t>Identify Gap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6012160" y="4221088"/>
            <a:ext cx="2088232" cy="1008112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ZA" sz="2400" dirty="0" smtClean="0">
                <a:solidFill>
                  <a:srgbClr val="FFFF00"/>
                </a:solidFill>
              </a:rPr>
              <a:t>Prioritize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3347864" y="5013176"/>
            <a:ext cx="2232248" cy="1080120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ZA" sz="2400" dirty="0" smtClean="0">
                <a:solidFill>
                  <a:srgbClr val="FFFF00"/>
                </a:solidFill>
              </a:rPr>
              <a:t>Roadmap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827584" y="4221088"/>
            <a:ext cx="2088232" cy="1008112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ZA" sz="2400" dirty="0" smtClean="0">
                <a:solidFill>
                  <a:srgbClr val="FFFF00"/>
                </a:solidFill>
              </a:rPr>
              <a:t>Approve/ Execute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827584" y="1916832"/>
            <a:ext cx="2088232" cy="1008112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ZA" sz="2400" dirty="0" smtClean="0">
                <a:solidFill>
                  <a:srgbClr val="FFFF00"/>
                </a:solidFill>
              </a:rPr>
              <a:t>Evaluate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02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Inspiration</a:t>
            </a:r>
            <a:endParaRPr lang="en-ZA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ZA" dirty="0" smtClean="0"/>
          </a:p>
          <a:p>
            <a:endParaRPr lang="en-ZA" dirty="0" smtClean="0"/>
          </a:p>
          <a:p>
            <a:pPr marL="0" indent="0">
              <a:buNone/>
            </a:pPr>
            <a:r>
              <a:rPr lang="en-ZA" dirty="0" smtClean="0"/>
              <a:t>				</a:t>
            </a:r>
            <a:r>
              <a:rPr lang="en-ZA" sz="2400" dirty="0">
                <a:hlinkClick r:id="rId2"/>
              </a:rPr>
              <a:t>https://www.youtube.com/watch?v=3VkUl-Knh_E</a:t>
            </a:r>
            <a:endParaRPr lang="en-ZA" sz="2400" b="1" i="1" dirty="0" smtClean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5478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Questions</a:t>
            </a:r>
            <a:endParaRPr lang="en-ZA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ZA" dirty="0" smtClean="0"/>
          </a:p>
          <a:p>
            <a:endParaRPr lang="en-ZA" dirty="0" smtClean="0"/>
          </a:p>
          <a:p>
            <a:pPr marL="0" indent="0">
              <a:buNone/>
            </a:pPr>
            <a:r>
              <a:rPr lang="en-ZA" dirty="0" smtClean="0"/>
              <a:t>				</a:t>
            </a:r>
            <a:r>
              <a:rPr lang="en-ZA" sz="9600" b="1" i="1" dirty="0" smtClean="0">
                <a:solidFill>
                  <a:srgbClr val="FFFF00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10309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EDS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2">
            <a:lumMod val="75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804</TotalTime>
  <Words>216</Words>
  <Application>Microsoft Office PowerPoint</Application>
  <PresentationFormat>On-screen Show (4:3)</PresentationFormat>
  <Paragraphs>150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7" baseType="lpstr">
      <vt:lpstr>Arial</vt:lpstr>
      <vt:lpstr>Calibri</vt:lpstr>
      <vt:lpstr>FEDSAS</vt:lpstr>
      <vt:lpstr>PowerPoint Presentation</vt:lpstr>
      <vt:lpstr>PowerPoint Presentation</vt:lpstr>
      <vt:lpstr>Best practices and policies</vt:lpstr>
      <vt:lpstr>What is digital citizenship?</vt:lpstr>
      <vt:lpstr>PowerPoint Presentation</vt:lpstr>
      <vt:lpstr>What is ICT?</vt:lpstr>
      <vt:lpstr>Education</vt:lpstr>
      <vt:lpstr>PowerPoint Presentation</vt:lpstr>
      <vt:lpstr>Success vs Failure</vt:lpstr>
      <vt:lpstr>Success vs Failure</vt:lpstr>
      <vt:lpstr>How?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Inspiration</vt:lpstr>
      <vt:lpstr>Questions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Arno</dc:creator>
  <cp:lastModifiedBy>Nestus Bosman</cp:lastModifiedBy>
  <cp:revision>66</cp:revision>
  <dcterms:created xsi:type="dcterms:W3CDTF">2014-07-04T10:10:49Z</dcterms:created>
  <dcterms:modified xsi:type="dcterms:W3CDTF">2014-08-05T07:06:59Z</dcterms:modified>
</cp:coreProperties>
</file>